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 Id="rId33" Type="http://schemas.openxmlformats.org/officeDocument/2006/relationships/slide" Target="slides/slide27.xml"/><Relationship Id="rId34" Type="http://schemas.openxmlformats.org/officeDocument/2006/relationships/slide" Target="slides/slide28.xml"/><Relationship Id="rId35" Type="http://schemas.openxmlformats.org/officeDocument/2006/relationships/slide" Target="slides/slide29.xml"/><Relationship Id="rId36" Type="http://schemas.openxmlformats.org/officeDocument/2006/relationships/slide" Target="slides/slide30.xml"/><Relationship Id="rId37" Type="http://schemas.openxmlformats.org/officeDocument/2006/relationships/slide" Target="slides/slide31.xml"/><Relationship Id="rId38" Type="http://schemas.openxmlformats.org/officeDocument/2006/relationships/slide" Target="slides/slide32.xml"/><Relationship Id="rId39" Type="http://schemas.openxmlformats.org/officeDocument/2006/relationships/slide" Target="slides/slide33.xml"/><Relationship Id="rId40" Type="http://schemas.openxmlformats.org/officeDocument/2006/relationships/slide" Target="slides/slide34.xml"/><Relationship Id="rId41" Type="http://schemas.openxmlformats.org/officeDocument/2006/relationships/slide" Target="slides/slide35.xml"/><Relationship Id="rId42" Type="http://schemas.openxmlformats.org/officeDocument/2006/relationships/slide" Target="slides/slide36.xml"/><Relationship Id="rId43" Type="http://schemas.openxmlformats.org/officeDocument/2006/relationships/slide" Target="slides/slide37.xml"/><Relationship Id="rId44" Type="http://schemas.openxmlformats.org/officeDocument/2006/relationships/slide" Target="slides/slide38.xml"/><Relationship Id="rId45" Type="http://schemas.openxmlformats.org/officeDocument/2006/relationships/slide" Target="slides/slide39.xml"/><Relationship Id="rId46" Type="http://schemas.openxmlformats.org/officeDocument/2006/relationships/slide" Target="slides/slide40.xml"/><Relationship Id="rId47" Type="http://schemas.openxmlformats.org/officeDocument/2006/relationships/slide" Target="slides/slide41.xml"/><Relationship Id="rId48" Type="http://schemas.openxmlformats.org/officeDocument/2006/relationships/slide" Target="slides/slide42.xml"/><Relationship Id="rId49" Type="http://schemas.openxmlformats.org/officeDocument/2006/relationships/slide" Target="slides/slide43.xml"/><Relationship Id="rId50" Type="http://schemas.openxmlformats.org/officeDocument/2006/relationships/slide" Target="slides/slide44.xml"/><Relationship Id="rId51" Type="http://schemas.openxmlformats.org/officeDocument/2006/relationships/slide" Target="slides/slide45.xml"/><Relationship Id="rId52" Type="http://schemas.openxmlformats.org/officeDocument/2006/relationships/slide" Target="slides/slide46.xml"/><Relationship Id="rId53" Type="http://schemas.openxmlformats.org/officeDocument/2006/relationships/slide" Target="slides/slide4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image" Target="../media/image2.jpg"/><Relationship Id="rId4" Type="http://schemas.openxmlformats.org/officeDocument/2006/relationships/image" Target="../media/image3.jpg"/><Relationship Id="rId5" Type="http://schemas.openxmlformats.org/officeDocument/2006/relationships/image" Target="../media/image4.jpg"/><Relationship Id="rId6" Type="http://schemas.openxmlformats.org/officeDocument/2006/relationships/image" Target="../media/image5.jpg"/><Relationship Id="rId7" Type="http://schemas.openxmlformats.org/officeDocument/2006/relationships/image" Target="../media/image6.jpg"/><Relationship Id="rId8" Type="http://schemas.openxmlformats.org/officeDocument/2006/relationships/image" Target="../media/image7.jpg"/><Relationship Id="rId9" Type="http://schemas.openxmlformats.org/officeDocument/2006/relationships/image" Target="../media/image8.jpg"/><Relationship Id="rId10" Type="http://schemas.openxmlformats.org/officeDocument/2006/relationships/image" Target="../media/image9.jpg"/><Relationship Id="rId11" Type="http://schemas.openxmlformats.org/officeDocument/2006/relationships/image" Target="../media/image1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image" Target="../media/image12.jpg"/><Relationship Id="rId4" Type="http://schemas.openxmlformats.org/officeDocument/2006/relationships/image" Target="../media/image13.jpg"/><Relationship Id="rId5" Type="http://schemas.openxmlformats.org/officeDocument/2006/relationships/image" Target="../media/image1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4.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5.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6.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7.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8.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9.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0.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1.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2.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3.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4.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5.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6.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7.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8.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0.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1.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2.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3.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2332A"/>
          </a:solidFill>
          <a:ln>
            <a:noFill/>
          </a:ln>
          <a:effectLst/>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1233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822960" y="2331720"/>
            <a:ext cx="1371600" cy="38100"/>
          </a:xfrm>
          <a:prstGeom prst="rect">
            <a:avLst/>
          </a:prstGeom>
          <a:solidFill>
            <a:srgbClr val="C15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22960" y="1417320"/>
            <a:ext cx="10058400" cy="457200"/>
          </a:xfrm>
          <a:prstGeom prst="rect">
            <a:avLst/>
          </a:prstGeom>
          <a:noFill/>
        </p:spPr>
        <p:txBody>
          <a:bodyPr wrap="square" anchor="t" lIns="0" rIns="0" tIns="0" bIns="0">
            <a:spAutoFit/>
          </a:bodyPr>
          <a:lstStyle/>
          <a:p>
            <a:pPr algn="l">
              <a:lnSpc>
                <a:spcPct val="115000"/>
              </a:lnSpc>
            </a:pPr>
            <a:r>
              <a:rPr sz="1400" b="1" i="0">
                <a:solidFill>
                  <a:srgbClr val="F1DDCB"/>
                </a:solidFill>
                <a:latin typeface="Hiragino Kaku Gothic ProN"/>
              </a:rPr>
              <a:t>MUSUBI  SERVICE GUIDE</a:t>
            </a:r>
          </a:p>
        </p:txBody>
      </p:sp>
      <p:sp>
        <p:nvSpPr>
          <p:cNvPr id="6" name="TextBox 5"/>
          <p:cNvSpPr txBox="1"/>
          <p:nvPr/>
        </p:nvSpPr>
        <p:spPr>
          <a:xfrm>
            <a:off x="822960" y="2514600"/>
            <a:ext cx="10515600" cy="1463040"/>
          </a:xfrm>
          <a:prstGeom prst="rect">
            <a:avLst/>
          </a:prstGeom>
          <a:noFill/>
        </p:spPr>
        <p:txBody>
          <a:bodyPr wrap="square" anchor="t" lIns="0" rIns="0" tIns="0" bIns="0">
            <a:spAutoFit/>
          </a:bodyPr>
          <a:lstStyle/>
          <a:p>
            <a:pPr algn="l">
              <a:lnSpc>
                <a:spcPct val="115000"/>
              </a:lnSpc>
            </a:pPr>
            <a:r>
              <a:rPr sz="4800" b="1" i="0">
                <a:solidFill>
                  <a:srgbClr val="FFFFFF"/>
                </a:solidFill>
                <a:latin typeface="Hiragino Kaku Gothic ProN"/>
              </a:rPr>
              <a:t>プラン別機能ガイド</a:t>
            </a:r>
          </a:p>
        </p:txBody>
      </p:sp>
      <p:sp>
        <p:nvSpPr>
          <p:cNvPr id="7" name="TextBox 6"/>
          <p:cNvSpPr txBox="1"/>
          <p:nvPr/>
        </p:nvSpPr>
        <p:spPr>
          <a:xfrm>
            <a:off x="822960" y="3520440"/>
            <a:ext cx="10058400" cy="548640"/>
          </a:xfrm>
          <a:prstGeom prst="rect">
            <a:avLst/>
          </a:prstGeom>
          <a:noFill/>
        </p:spPr>
        <p:txBody>
          <a:bodyPr wrap="square" anchor="t" lIns="0" rIns="0" tIns="0" bIns="0">
            <a:spAutoFit/>
          </a:bodyPr>
          <a:lstStyle/>
          <a:p>
            <a:pPr algn="l">
              <a:lnSpc>
                <a:spcPct val="115000"/>
              </a:lnSpc>
            </a:pPr>
            <a:r>
              <a:rPr sz="1700" b="0" i="0">
                <a:solidFill>
                  <a:srgbClr val="CFDDD5"/>
                </a:solidFill>
                <a:latin typeface="Hiragino Kaku Gothic ProN"/>
              </a:rPr>
              <a:t>飲食店向け公式サイト制作・運用サービス Musubi</a:t>
            </a:r>
          </a:p>
        </p:txBody>
      </p:sp>
      <p:sp>
        <p:nvSpPr>
          <p:cNvPr id="8" name="TextBox 7"/>
          <p:cNvSpPr txBox="1"/>
          <p:nvPr/>
        </p:nvSpPr>
        <p:spPr>
          <a:xfrm>
            <a:off x="822960" y="5989320"/>
            <a:ext cx="5486400" cy="365760"/>
          </a:xfrm>
          <a:prstGeom prst="rect">
            <a:avLst/>
          </a:prstGeom>
          <a:noFill/>
        </p:spPr>
        <p:txBody>
          <a:bodyPr wrap="square" anchor="t" lIns="0" rIns="0" tIns="0" bIns="0">
            <a:spAutoFit/>
          </a:bodyPr>
          <a:lstStyle/>
          <a:p>
            <a:pPr algn="l">
              <a:lnSpc>
                <a:spcPct val="115000"/>
              </a:lnSpc>
            </a:pPr>
            <a:r>
              <a:rPr sz="1300" b="0" i="0">
                <a:solidFill>
                  <a:srgbClr val="9C9380"/>
                </a:solidFill>
                <a:latin typeface="Hiragino Kaku Gothic ProN"/>
              </a:rPr>
              <a:t>2026年7月</a:t>
            </a:r>
          </a:p>
        </p:txBody>
      </p:sp>
      <p:sp>
        <p:nvSpPr>
          <p:cNvPr id="9" name="TextBox 8"/>
          <p:cNvSpPr txBox="1"/>
          <p:nvPr/>
        </p:nvSpPr>
        <p:spPr>
          <a:xfrm>
            <a:off x="822960" y="6355080"/>
            <a:ext cx="8229600" cy="365760"/>
          </a:xfrm>
          <a:prstGeom prst="rect">
            <a:avLst/>
          </a:prstGeom>
          <a:noFill/>
        </p:spPr>
        <p:txBody>
          <a:bodyPr wrap="square" anchor="t" lIns="0" rIns="0" tIns="0" bIns="0">
            <a:spAutoFit/>
          </a:bodyPr>
          <a:lstStyle/>
          <a:p>
            <a:pPr algn="l">
              <a:lnSpc>
                <a:spcPct val="115000"/>
              </a:lnSpc>
            </a:pPr>
            <a:r>
              <a:rPr sz="1050" b="0" i="0">
                <a:solidFill>
                  <a:srgbClr val="8E9E96"/>
                </a:solidFill>
                <a:latin typeface="Hiragino Kaku Gothic ProN"/>
              </a:rPr>
              <a:t>顧客説明用資料　※本資料は営業担当者との打ち合わせでの利用を想定しています</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8016"/>
          </a:xfrm>
          <a:prstGeom prst="rect">
            <a:avLst/>
          </a:prstGeom>
          <a:solidFill>
            <a:srgbClr val="1E4B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310896"/>
            <a:ext cx="7315200" cy="292608"/>
          </a:xfrm>
          <a:prstGeom prst="rect">
            <a:avLst/>
          </a:prstGeom>
          <a:noFill/>
        </p:spPr>
        <p:txBody>
          <a:bodyPr wrap="square" anchor="t" lIns="0" rIns="0" tIns="0" bIns="0">
            <a:spAutoFit/>
          </a:bodyPr>
          <a:lstStyle/>
          <a:p>
            <a:pPr algn="l">
              <a:lnSpc>
                <a:spcPct val="115000"/>
              </a:lnSpc>
            </a:pPr>
            <a:r>
              <a:rPr sz="1200" b="1" i="0">
                <a:solidFill>
                  <a:srgbClr val="A44823"/>
                </a:solidFill>
                <a:latin typeface="Hiragino Kaku Gothic ProN"/>
              </a:rPr>
              <a:t>FEATURE MATRIX</a:t>
            </a:r>
          </a:p>
        </p:txBody>
      </p:sp>
      <p:sp>
        <p:nvSpPr>
          <p:cNvPr id="5" name="TextBox 4"/>
          <p:cNvSpPr txBox="1"/>
          <p:nvPr/>
        </p:nvSpPr>
        <p:spPr>
          <a:xfrm>
            <a:off x="502920" y="566928"/>
            <a:ext cx="10515600" cy="640080"/>
          </a:xfrm>
          <a:prstGeom prst="rect">
            <a:avLst/>
          </a:prstGeom>
          <a:noFill/>
        </p:spPr>
        <p:txBody>
          <a:bodyPr wrap="square" anchor="t" lIns="0" rIns="0" tIns="0" bIns="0">
            <a:spAutoFit/>
          </a:bodyPr>
          <a:lstStyle/>
          <a:p>
            <a:pPr algn="l">
              <a:lnSpc>
                <a:spcPct val="115000"/>
              </a:lnSpc>
            </a:pPr>
            <a:r>
              <a:rPr sz="2600" b="1" i="0">
                <a:solidFill>
                  <a:srgbClr val="12332A"/>
                </a:solidFill>
                <a:latin typeface="Hiragino Kaku Gothic ProN"/>
              </a:rPr>
              <a:t>機能マトリックス｜サポート・保守</a:t>
            </a:r>
          </a:p>
        </p:txBody>
      </p:sp>
      <p:sp>
        <p:nvSpPr>
          <p:cNvPr id="6" name="Rectangle 5"/>
          <p:cNvSpPr/>
          <p:nvPr/>
        </p:nvSpPr>
        <p:spPr>
          <a:xfrm>
            <a:off x="502920" y="1170432"/>
            <a:ext cx="1005840" cy="38100"/>
          </a:xfrm>
          <a:prstGeom prst="rect">
            <a:avLst/>
          </a:prstGeom>
          <a:solidFill>
            <a:srgbClr val="C15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1170432"/>
            <a:ext cx="10515600" cy="320040"/>
          </a:xfrm>
          <a:prstGeom prst="rect">
            <a:avLst/>
          </a:prstGeom>
          <a:noFill/>
        </p:spPr>
        <p:txBody>
          <a:bodyPr wrap="square" anchor="t" lIns="0" rIns="0" tIns="0" bIns="0">
            <a:spAutoFit/>
          </a:bodyPr>
          <a:lstStyle/>
          <a:p>
            <a:pPr algn="l">
              <a:lnSpc>
                <a:spcPct val="115000"/>
              </a:lnSpc>
            </a:pPr>
            <a:r>
              <a:rPr sz="1200" b="0" i="0">
                <a:solidFill>
                  <a:srgbClr val="6E6552"/>
                </a:solidFill>
                <a:latin typeface="Hiragino Kaku Gothic ProN"/>
              </a:rPr>
              <a:t>すべてのプランに共通の基本保守つき</a:t>
            </a:r>
          </a:p>
        </p:txBody>
      </p:sp>
      <p:graphicFrame>
        <p:nvGraphicFramePr>
          <p:cNvPr id="8" name="Table 7"/>
          <p:cNvGraphicFramePr>
            <a:graphicFrameLocks noGrp="1"/>
          </p:cNvGraphicFramePr>
          <p:nvPr/>
        </p:nvGraphicFramePr>
        <p:xfrm>
          <a:off x="502920" y="2176272"/>
          <a:ext cx="11183112" cy="3813048"/>
        </p:xfrm>
        <a:graphic>
          <a:graphicData uri="http://schemas.openxmlformats.org/drawingml/2006/table">
            <a:tbl>
              <a:tblPr firstRow="1" bandRow="1">
                <a:tableStyleId>{5C22544A-7EE6-4342-B048-85BDC9FD1C3A}</a:tableStyleId>
              </a:tblPr>
              <a:tblGrid>
                <a:gridCol w="5989320"/>
                <a:gridCol w="1298448"/>
                <a:gridCol w="1298448"/>
                <a:gridCol w="1298448"/>
                <a:gridCol w="1298448"/>
              </a:tblGrid>
              <a:tr h="384048">
                <a:tc>
                  <a:txBody>
                    <a:bodyPr/>
                    <a:lstStyle/>
                    <a:p>
                      <a:pPr algn="l"/>
                      <a:r>
                        <a:rPr sz="1200" b="1">
                          <a:solidFill>
                            <a:srgbClr val="FFFFFF"/>
                          </a:solidFill>
                          <a:latin typeface="Hiragino Kaku Gothic ProN"/>
                        </a:rPr>
                        <a:t>機能</a:t>
                      </a:r>
                    </a:p>
                  </a:txBody>
                  <a:tcPr anchor="ctr" marL="101600" marT="25400" marB="25400">
                    <a:solidFill>
                      <a:srgbClr val="1E4B3D"/>
                    </a:solidFill>
                  </a:tcPr>
                </a:tc>
                <a:tc>
                  <a:txBody>
                    <a:bodyPr/>
                    <a:lstStyle/>
                    <a:p>
                      <a:pPr algn="ctr"/>
                      <a:r>
                        <a:rPr sz="1200" b="1">
                          <a:solidFill>
                            <a:srgbClr val="FFFFFF"/>
                          </a:solidFill>
                          <a:latin typeface="Hiragino Kaku Gothic ProN"/>
                        </a:rPr>
                        <a:t>ライト</a:t>
                      </a:r>
                    </a:p>
                  </a:txBody>
                  <a:tcPr anchor="ctr" marL="101600" marT="25400" marB="25400">
                    <a:solidFill>
                      <a:srgbClr val="1E4B3D"/>
                    </a:solidFill>
                  </a:tcPr>
                </a:tc>
                <a:tc>
                  <a:txBody>
                    <a:bodyPr/>
                    <a:lstStyle/>
                    <a:p>
                      <a:pPr algn="ctr"/>
                      <a:r>
                        <a:rPr sz="1200" b="1">
                          <a:solidFill>
                            <a:srgbClr val="FFFFFF"/>
                          </a:solidFill>
                          <a:latin typeface="Hiragino Kaku Gothic ProN"/>
                        </a:rPr>
                        <a:t>スタンダード</a:t>
                      </a:r>
                    </a:p>
                  </a:txBody>
                  <a:tcPr anchor="ctr" marL="101600" marT="25400" marB="25400">
                    <a:solidFill>
                      <a:srgbClr val="1E4B3D"/>
                    </a:solidFill>
                  </a:tcPr>
                </a:tc>
                <a:tc>
                  <a:txBody>
                    <a:bodyPr/>
                    <a:lstStyle/>
                    <a:p>
                      <a:pPr algn="ctr"/>
                      <a:r>
                        <a:rPr sz="1200" b="1">
                          <a:solidFill>
                            <a:srgbClr val="FFFFFF"/>
                          </a:solidFill>
                          <a:latin typeface="Hiragino Kaku Gothic ProN"/>
                        </a:rPr>
                        <a:t>プレミアム</a:t>
                      </a:r>
                    </a:p>
                  </a:txBody>
                  <a:tcPr anchor="ctr" marL="101600" marT="25400" marB="25400">
                    <a:solidFill>
                      <a:srgbClr val="1E4B3D"/>
                    </a:solidFill>
                  </a:tcPr>
                </a:tc>
                <a:tc>
                  <a:txBody>
                    <a:bodyPr/>
                    <a:lstStyle/>
                    <a:p>
                      <a:pPr algn="ctr"/>
                      <a:r>
                        <a:rPr sz="1200" b="1">
                          <a:solidFill>
                            <a:srgbClr val="FFFFFF"/>
                          </a:solidFill>
                          <a:latin typeface="Hiragino Kaku Gothic ProN"/>
                        </a:rPr>
                        <a:t>カスタム</a:t>
                      </a:r>
                    </a:p>
                  </a:txBody>
                  <a:tcPr anchor="ctr" marL="101600" marT="25400" marB="25400">
                    <a:solidFill>
                      <a:srgbClr val="1E4B3D"/>
                    </a:solidFill>
                  </a:tcPr>
                </a:tc>
              </a:tr>
              <a:tr h="1143000">
                <a:tc>
                  <a:txBody>
                    <a:bodyPr wrap="square" lIns="101600" tIns="38100" bIns="38100"/>
                    <a:lstStyle/>
                    <a:p>
                      <a:pPr algn="l"/>
                      <a:r>
                        <a:rPr sz="1150" b="0">
                          <a:solidFill>
                            <a:srgbClr val="23201A"/>
                          </a:solidFill>
                          <a:latin typeface="Hiragino Kaku Gothic ProN"/>
                        </a:rPr>
                        <a:t>基本保守（サーバ管理・表示不具合対応）</a:t>
                      </a:r>
                    </a:p>
                  </a:txBody>
                  <a:tcPr anchor="ctr">
                    <a:solidFill>
                      <a:srgbClr val="FFFFFF"/>
                    </a:solidFill>
                  </a:tcPr>
                </a:tc>
                <a:tc>
                  <a:txBody>
                    <a:bodyPr/>
                    <a:lstStyle/>
                    <a:p>
                      <a:pPr algn="ctr"/>
                      <a:r>
                        <a:rPr sz="1250" b="1">
                          <a:solidFill>
                            <a:srgbClr val="1E4B3D"/>
                          </a:solidFill>
                          <a:latin typeface="Hiragino Kaku Gothic ProN"/>
                        </a:rPr>
                        <a:t>○</a:t>
                      </a:r>
                    </a:p>
                  </a:txBody>
                  <a:tcPr anchor="ctr">
                    <a:solidFill>
                      <a:srgbClr val="FFFFFF"/>
                    </a:solidFill>
                  </a:tcPr>
                </a:tc>
                <a:tc>
                  <a:txBody>
                    <a:bodyPr/>
                    <a:lstStyle/>
                    <a:p>
                      <a:pPr algn="ctr"/>
                      <a:r>
                        <a:rPr sz="1250" b="1">
                          <a:solidFill>
                            <a:srgbClr val="1E4B3D"/>
                          </a:solidFill>
                          <a:latin typeface="Hiragino Kaku Gothic ProN"/>
                        </a:rPr>
                        <a:t>○</a:t>
                      </a:r>
                    </a:p>
                  </a:txBody>
                  <a:tcPr anchor="ctr">
                    <a:solidFill>
                      <a:srgbClr val="FFFFFF"/>
                    </a:solidFill>
                  </a:tcPr>
                </a:tc>
                <a:tc>
                  <a:txBody>
                    <a:bodyPr/>
                    <a:lstStyle/>
                    <a:p>
                      <a:pPr algn="ctr"/>
                      <a:r>
                        <a:rPr sz="1250" b="1">
                          <a:solidFill>
                            <a:srgbClr val="1E4B3D"/>
                          </a:solidFill>
                          <a:latin typeface="Hiragino Kaku Gothic ProN"/>
                        </a:rPr>
                        <a:t>○</a:t>
                      </a:r>
                    </a:p>
                  </a:txBody>
                  <a:tcPr anchor="ctr">
                    <a:solidFill>
                      <a:srgbClr val="FFFFFF"/>
                    </a:solidFill>
                  </a:tcPr>
                </a:tc>
                <a:tc>
                  <a:txBody>
                    <a:bodyPr/>
                    <a:lstStyle/>
                    <a:p>
                      <a:pPr algn="ctr"/>
                      <a:r>
                        <a:rPr sz="1250" b="1">
                          <a:solidFill>
                            <a:srgbClr val="1E4B3D"/>
                          </a:solidFill>
                          <a:latin typeface="Hiragino Kaku Gothic ProN"/>
                        </a:rPr>
                        <a:t>○</a:t>
                      </a:r>
                    </a:p>
                  </a:txBody>
                  <a:tcPr anchor="ctr">
                    <a:solidFill>
                      <a:srgbClr val="FFFFFF"/>
                    </a:solidFill>
                  </a:tcPr>
                </a:tc>
              </a:tr>
              <a:tr h="1143000">
                <a:tc>
                  <a:txBody>
                    <a:bodyPr wrap="square" lIns="101600" tIns="38100" bIns="38100"/>
                    <a:lstStyle/>
                    <a:p>
                      <a:pPr algn="l"/>
                      <a:r>
                        <a:rPr sz="1150" b="0">
                          <a:solidFill>
                            <a:srgbClr val="23201A"/>
                          </a:solidFill>
                          <a:latin typeface="Hiragino Kaku Gothic ProN"/>
                        </a:rPr>
                        <a:t>更新代行（店に代わって更新作業を実施）</a:t>
                      </a:r>
                    </a:p>
                    <a:p>
                      <a:pPr algn="l"/>
                      <a:r>
                        <a:rPr sz="830" i="1">
                          <a:solidFill>
                            <a:srgbClr val="9C9380"/>
                          </a:solidFill>
                          <a:latin typeface="Hiragino Kaku Gothic ProN"/>
                        </a:rPr>
                        <a:t>ライトはセルフ編集での対応のみ</a:t>
                      </a:r>
                    </a:p>
                  </a:txBody>
                  <a:tcPr anchor="ctr">
                    <a:solidFill>
                      <a:srgbClr val="FBF6EA"/>
                    </a:solidFill>
                  </a:tcPr>
                </a:tc>
                <a:tc>
                  <a:txBody>
                    <a:bodyPr/>
                    <a:lstStyle/>
                    <a:p>
                      <a:pPr algn="ctr"/>
                      <a:r>
                        <a:rPr sz="1250" b="1">
                          <a:solidFill>
                            <a:srgbClr val="9C9380"/>
                          </a:solidFill>
                          <a:latin typeface="Hiragino Kaku Gothic ProN"/>
                        </a:rPr>
                        <a:t>×</a:t>
                      </a:r>
                    </a:p>
                  </a:txBody>
                  <a:tcPr anchor="ctr">
                    <a:solidFill>
                      <a:srgbClr val="FBF6EA"/>
                    </a:solidFill>
                  </a:tcPr>
                </a:tc>
                <a:tc>
                  <a:txBody>
                    <a:bodyPr/>
                    <a:lstStyle/>
                    <a:p>
                      <a:pPr algn="ctr"/>
                      <a:r>
                        <a:rPr sz="1050" b="1">
                          <a:solidFill>
                            <a:srgbClr val="A44823"/>
                          </a:solidFill>
                          <a:latin typeface="Hiragino Kaku Gothic ProN"/>
                        </a:rPr>
                        <a:t>月1回</a:t>
                      </a:r>
                    </a:p>
                  </a:txBody>
                  <a:tcPr anchor="ctr">
                    <a:solidFill>
                      <a:srgbClr val="FBF6EA"/>
                    </a:solidFill>
                  </a:tcPr>
                </a:tc>
                <a:tc>
                  <a:txBody>
                    <a:bodyPr/>
                    <a:lstStyle/>
                    <a:p>
                      <a:pPr algn="ctr"/>
                      <a:r>
                        <a:rPr sz="1050" b="1">
                          <a:solidFill>
                            <a:srgbClr val="A44823"/>
                          </a:solidFill>
                          <a:latin typeface="Hiragino Kaku Gothic ProN"/>
                        </a:rPr>
                        <a:t>月3回</a:t>
                      </a:r>
                    </a:p>
                  </a:txBody>
                  <a:tcPr anchor="ctr">
                    <a:solidFill>
                      <a:srgbClr val="FBF6EA"/>
                    </a:solidFill>
                  </a:tcPr>
                </a:tc>
                <a:tc>
                  <a:txBody>
                    <a:bodyPr/>
                    <a:lstStyle/>
                    <a:p>
                      <a:pPr algn="ctr"/>
                      <a:r>
                        <a:rPr sz="1250" b="1">
                          <a:solidFill>
                            <a:srgbClr val="A44823"/>
                          </a:solidFill>
                          <a:latin typeface="Hiragino Kaku Gothic ProN"/>
                        </a:rPr>
                        <a:t>△</a:t>
                      </a:r>
                    </a:p>
                  </a:txBody>
                  <a:tcPr anchor="ctr">
                    <a:solidFill>
                      <a:srgbClr val="FBF6EA"/>
                    </a:solidFill>
                  </a:tcPr>
                </a:tc>
              </a:tr>
              <a:tr h="1143000">
                <a:tc>
                  <a:txBody>
                    <a:bodyPr wrap="square" lIns="101600" tIns="38100" bIns="38100"/>
                    <a:lstStyle/>
                    <a:p>
                      <a:pPr algn="l"/>
                      <a:r>
                        <a:rPr sz="1150" b="0">
                          <a:solidFill>
                            <a:srgbClr val="23201A"/>
                          </a:solidFill>
                          <a:latin typeface="Hiragino Kaku Gothic ProN"/>
                        </a:rPr>
                        <a:t>初期費用の分割払い</a:t>
                      </a:r>
                    </a:p>
                    <a:p>
                      <a:pPr algn="l"/>
                      <a:r>
                        <a:rPr sz="830" i="1">
                          <a:solidFill>
                            <a:srgbClr val="9C9380"/>
                          </a:solidFill>
                          <a:latin typeface="Hiragino Kaku Gothic ProN"/>
                        </a:rPr>
                        <a:t>要相談</a:t>
                      </a:r>
                    </a:p>
                  </a:txBody>
                  <a:tcPr anchor="ctr">
                    <a:solidFill>
                      <a:srgbClr val="FFFFFF"/>
                    </a:solidFill>
                  </a:tcPr>
                </a:tc>
                <a:tc>
                  <a:txBody>
                    <a:bodyPr/>
                    <a:lstStyle/>
                    <a:p>
                      <a:pPr algn="ctr"/>
                      <a:r>
                        <a:rPr sz="1250" b="1">
                          <a:solidFill>
                            <a:srgbClr val="1E4B3D"/>
                          </a:solidFill>
                          <a:latin typeface="Hiragino Kaku Gothic ProN"/>
                        </a:rPr>
                        <a:t>○</a:t>
                      </a:r>
                    </a:p>
                  </a:txBody>
                  <a:tcPr anchor="ctr">
                    <a:solidFill>
                      <a:srgbClr val="FFFFFF"/>
                    </a:solidFill>
                  </a:tcPr>
                </a:tc>
                <a:tc>
                  <a:txBody>
                    <a:bodyPr/>
                    <a:lstStyle/>
                    <a:p>
                      <a:pPr algn="ctr"/>
                      <a:r>
                        <a:rPr sz="1250" b="1">
                          <a:solidFill>
                            <a:srgbClr val="1E4B3D"/>
                          </a:solidFill>
                          <a:latin typeface="Hiragino Kaku Gothic ProN"/>
                        </a:rPr>
                        <a:t>○</a:t>
                      </a:r>
                    </a:p>
                  </a:txBody>
                  <a:tcPr anchor="ctr">
                    <a:solidFill>
                      <a:srgbClr val="FFFFFF"/>
                    </a:solidFill>
                  </a:tcPr>
                </a:tc>
                <a:tc>
                  <a:txBody>
                    <a:bodyPr/>
                    <a:lstStyle/>
                    <a:p>
                      <a:pPr algn="ctr"/>
                      <a:r>
                        <a:rPr sz="1250" b="1">
                          <a:solidFill>
                            <a:srgbClr val="1E4B3D"/>
                          </a:solidFill>
                          <a:latin typeface="Hiragino Kaku Gothic ProN"/>
                        </a:rPr>
                        <a:t>○</a:t>
                      </a:r>
                    </a:p>
                  </a:txBody>
                  <a:tcPr anchor="ctr">
                    <a:solidFill>
                      <a:srgbClr val="FFFFFF"/>
                    </a:solidFill>
                  </a:tcPr>
                </a:tc>
                <a:tc>
                  <a:txBody>
                    <a:bodyPr/>
                    <a:lstStyle/>
                    <a:p>
                      <a:pPr algn="ctr"/>
                      <a:r>
                        <a:rPr sz="1250" b="1">
                          <a:solidFill>
                            <a:srgbClr val="1E4B3D"/>
                          </a:solidFill>
                          <a:latin typeface="Hiragino Kaku Gothic ProN"/>
                        </a:rPr>
                        <a:t>○</a:t>
                      </a:r>
                    </a:p>
                  </a:txBody>
                  <a:tcPr anchor="ctr">
                    <a:solidFill>
                      <a:srgbClr val="FFFFFF"/>
                    </a:solidFill>
                  </a:tcPr>
                </a:tc>
              </a:tr>
            </a:tbl>
          </a:graphicData>
        </a:graphic>
      </p:graphicFrame>
      <p:sp>
        <p:nvSpPr>
          <p:cNvPr id="9" name="TextBox 8"/>
          <p:cNvSpPr txBox="1"/>
          <p:nvPr/>
        </p:nvSpPr>
        <p:spPr>
          <a:xfrm>
            <a:off x="502920" y="6519672"/>
            <a:ext cx="5486400" cy="274320"/>
          </a:xfrm>
          <a:prstGeom prst="rect">
            <a:avLst/>
          </a:prstGeom>
          <a:noFill/>
        </p:spPr>
        <p:txBody>
          <a:bodyPr wrap="square" anchor="t" lIns="0" rIns="0" tIns="0" bIns="0">
            <a:spAutoFit/>
          </a:bodyPr>
          <a:lstStyle/>
          <a:p>
            <a:pPr algn="l">
              <a:lnSpc>
                <a:spcPct val="115000"/>
              </a:lnSpc>
            </a:pPr>
            <a:r>
              <a:rPr sz="900" b="0" i="0">
                <a:solidFill>
                  <a:srgbClr val="9C9380"/>
                </a:solidFill>
                <a:latin typeface="Hiragino Kaku Gothic ProN"/>
              </a:rPr>
              <a:t>Musubi プラン別機能ガイド</a:t>
            </a:r>
          </a:p>
        </p:txBody>
      </p:sp>
      <p:sp>
        <p:nvSpPr>
          <p:cNvPr id="10" name="TextBox 9"/>
          <p:cNvSpPr txBox="1"/>
          <p:nvPr/>
        </p:nvSpPr>
        <p:spPr>
          <a:xfrm>
            <a:off x="10881360" y="6519672"/>
            <a:ext cx="822960" cy="274320"/>
          </a:xfrm>
          <a:prstGeom prst="rect">
            <a:avLst/>
          </a:prstGeom>
          <a:noFill/>
        </p:spPr>
        <p:txBody>
          <a:bodyPr wrap="square" anchor="t" lIns="0" rIns="0" tIns="0" bIns="0">
            <a:spAutoFit/>
          </a:bodyPr>
          <a:lstStyle/>
          <a:p>
            <a:pPr algn="r">
              <a:lnSpc>
                <a:spcPct val="115000"/>
              </a:lnSpc>
            </a:pPr>
            <a:r>
              <a:rPr sz="900" b="0" i="0">
                <a:solidFill>
                  <a:srgbClr val="9C9380"/>
                </a:solidFill>
                <a:latin typeface="Hiragino Kaku Gothic ProN"/>
              </a:rP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8016"/>
          </a:xfrm>
          <a:prstGeom prst="rect">
            <a:avLst/>
          </a:prstGeom>
          <a:solidFill>
            <a:srgbClr val="1E4B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310896"/>
            <a:ext cx="7315200" cy="292608"/>
          </a:xfrm>
          <a:prstGeom prst="rect">
            <a:avLst/>
          </a:prstGeom>
          <a:noFill/>
        </p:spPr>
        <p:txBody>
          <a:bodyPr wrap="square" anchor="t" lIns="0" rIns="0" tIns="0" bIns="0">
            <a:spAutoFit/>
          </a:bodyPr>
          <a:lstStyle/>
          <a:p>
            <a:pPr algn="l">
              <a:lnSpc>
                <a:spcPct val="115000"/>
              </a:lnSpc>
            </a:pPr>
            <a:r>
              <a:rPr sz="1200" b="1" i="0">
                <a:solidFill>
                  <a:srgbClr val="A44823"/>
                </a:solidFill>
                <a:latin typeface="Hiragino Kaku Gothic ProN"/>
              </a:rPr>
              <a:t>SITE DESIGNS</a:t>
            </a:r>
          </a:p>
        </p:txBody>
      </p:sp>
      <p:sp>
        <p:nvSpPr>
          <p:cNvPr id="5" name="TextBox 4"/>
          <p:cNvSpPr txBox="1"/>
          <p:nvPr/>
        </p:nvSpPr>
        <p:spPr>
          <a:xfrm>
            <a:off x="502920" y="566928"/>
            <a:ext cx="10515600" cy="640080"/>
          </a:xfrm>
          <a:prstGeom prst="rect">
            <a:avLst/>
          </a:prstGeom>
          <a:noFill/>
        </p:spPr>
        <p:txBody>
          <a:bodyPr wrap="square" anchor="t" lIns="0" rIns="0" tIns="0" bIns="0">
            <a:spAutoFit/>
          </a:bodyPr>
          <a:lstStyle/>
          <a:p>
            <a:pPr algn="l">
              <a:lnSpc>
                <a:spcPct val="115000"/>
              </a:lnSpc>
            </a:pPr>
            <a:r>
              <a:rPr sz="2600" b="1" i="0">
                <a:solidFill>
                  <a:srgbClr val="12332A"/>
                </a:solidFill>
                <a:latin typeface="Hiragino Kaku Gothic ProN"/>
              </a:rPr>
              <a:t>公式サイトデザイン｜飲食10業種</a:t>
            </a:r>
          </a:p>
        </p:txBody>
      </p:sp>
      <p:sp>
        <p:nvSpPr>
          <p:cNvPr id="6" name="Rectangle 5"/>
          <p:cNvSpPr/>
          <p:nvPr/>
        </p:nvSpPr>
        <p:spPr>
          <a:xfrm>
            <a:off x="502920" y="1170432"/>
            <a:ext cx="1005840" cy="38100"/>
          </a:xfrm>
          <a:prstGeom prst="rect">
            <a:avLst/>
          </a:prstGeom>
          <a:solidFill>
            <a:srgbClr val="C15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1170432"/>
            <a:ext cx="10515600" cy="320040"/>
          </a:xfrm>
          <a:prstGeom prst="rect">
            <a:avLst/>
          </a:prstGeom>
          <a:noFill/>
        </p:spPr>
        <p:txBody>
          <a:bodyPr wrap="square" anchor="t" lIns="0" rIns="0" tIns="0" bIns="0">
            <a:spAutoFit/>
          </a:bodyPr>
          <a:lstStyle/>
          <a:p>
            <a:pPr algn="l">
              <a:lnSpc>
                <a:spcPct val="115000"/>
              </a:lnSpc>
            </a:pPr>
            <a:r>
              <a:rPr sz="1200" b="0" i="0">
                <a:solidFill>
                  <a:srgbClr val="6E6552"/>
                </a:solidFill>
                <a:latin typeface="Hiragino Kaku Gothic ProN"/>
              </a:rPr>
              <a:t>業種に合わせて10種類、構成から作り直した専用デザインです（雑誌型・縦書き型・ランキング型・スナップ型 など）。全プラン共通（全16業種の専用デザインの一部、美容・整体・教室・企業の4業種は次ページ）。</a:t>
            </a:r>
          </a:p>
        </p:txBody>
      </p:sp>
      <p:sp>
        <p:nvSpPr>
          <p:cNvPr id="8" name="Rectangle 7"/>
          <p:cNvSpPr/>
          <p:nvPr/>
        </p:nvSpPr>
        <p:spPr>
          <a:xfrm>
            <a:off x="452120" y="1640840"/>
            <a:ext cx="2232152" cy="1473200"/>
          </a:xfrm>
          <a:prstGeom prst="rect">
            <a:avLst/>
          </a:prstGeom>
          <a:solidFill>
            <a:srgbClr val="FFFFFF"/>
          </a:solidFill>
          <a:ln w="12700">
            <a:solidFill>
              <a:srgbClr val="E7DEC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9" name="Picture 8" descr="tpl_restaurant.jpg"/>
          <p:cNvPicPr>
            <a:picLocks noChangeAspect="1"/>
          </p:cNvPicPr>
          <p:nvPr/>
        </p:nvPicPr>
        <p:blipFill>
          <a:blip r:embed="rId2"/>
          <a:stretch>
            <a:fillRect/>
          </a:stretch>
        </p:blipFill>
        <p:spPr>
          <a:xfrm>
            <a:off x="502920" y="1804558"/>
            <a:ext cx="2130552" cy="1145763"/>
          </a:xfrm>
          <a:prstGeom prst="rect">
            <a:avLst/>
          </a:prstGeom>
        </p:spPr>
      </p:pic>
      <p:sp>
        <p:nvSpPr>
          <p:cNvPr id="10" name="TextBox 9"/>
          <p:cNvSpPr txBox="1"/>
          <p:nvPr/>
        </p:nvSpPr>
        <p:spPr>
          <a:xfrm>
            <a:off x="502920" y="3136392"/>
            <a:ext cx="2130552" cy="274320"/>
          </a:xfrm>
          <a:prstGeom prst="rect">
            <a:avLst/>
          </a:prstGeom>
          <a:noFill/>
        </p:spPr>
        <p:txBody>
          <a:bodyPr wrap="square" anchor="t" lIns="0" rIns="0" tIns="0" bIns="0">
            <a:spAutoFit/>
          </a:bodyPr>
          <a:lstStyle/>
          <a:p>
            <a:pPr algn="ctr">
              <a:lnSpc>
                <a:spcPct val="115000"/>
              </a:lnSpc>
            </a:pPr>
            <a:r>
              <a:rPr sz="1100" b="1" i="0">
                <a:solidFill>
                  <a:srgbClr val="12332A"/>
                </a:solidFill>
                <a:latin typeface="Hiragino Kaku Gothic ProN"/>
              </a:rPr>
              <a:t>居酒屋・和食</a:t>
            </a:r>
          </a:p>
        </p:txBody>
      </p:sp>
      <p:sp>
        <p:nvSpPr>
          <p:cNvPr id="11" name="Rectangle 10"/>
          <p:cNvSpPr/>
          <p:nvPr/>
        </p:nvSpPr>
        <p:spPr>
          <a:xfrm>
            <a:off x="2692400" y="1640840"/>
            <a:ext cx="2232152" cy="1473200"/>
          </a:xfrm>
          <a:prstGeom prst="rect">
            <a:avLst/>
          </a:prstGeom>
          <a:solidFill>
            <a:srgbClr val="FFFFFF"/>
          </a:solidFill>
          <a:ln w="12700">
            <a:solidFill>
              <a:srgbClr val="E7DEC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2" name="Picture 11" descr="tpl_sushi.jpg"/>
          <p:cNvPicPr>
            <a:picLocks noChangeAspect="1"/>
          </p:cNvPicPr>
          <p:nvPr/>
        </p:nvPicPr>
        <p:blipFill>
          <a:blip r:embed="rId3"/>
          <a:stretch>
            <a:fillRect/>
          </a:stretch>
        </p:blipFill>
        <p:spPr>
          <a:xfrm>
            <a:off x="2743200" y="1804558"/>
            <a:ext cx="2130552" cy="1145763"/>
          </a:xfrm>
          <a:prstGeom prst="rect">
            <a:avLst/>
          </a:prstGeom>
        </p:spPr>
      </p:pic>
      <p:sp>
        <p:nvSpPr>
          <p:cNvPr id="13" name="TextBox 12"/>
          <p:cNvSpPr txBox="1"/>
          <p:nvPr/>
        </p:nvSpPr>
        <p:spPr>
          <a:xfrm>
            <a:off x="2743200" y="3136392"/>
            <a:ext cx="2130552" cy="274320"/>
          </a:xfrm>
          <a:prstGeom prst="rect">
            <a:avLst/>
          </a:prstGeom>
          <a:noFill/>
        </p:spPr>
        <p:txBody>
          <a:bodyPr wrap="square" anchor="t" lIns="0" rIns="0" tIns="0" bIns="0">
            <a:spAutoFit/>
          </a:bodyPr>
          <a:lstStyle/>
          <a:p>
            <a:pPr algn="ctr">
              <a:lnSpc>
                <a:spcPct val="115000"/>
              </a:lnSpc>
            </a:pPr>
            <a:r>
              <a:rPr sz="1100" b="1" i="0">
                <a:solidFill>
                  <a:srgbClr val="12332A"/>
                </a:solidFill>
                <a:latin typeface="Hiragino Kaku Gothic ProN"/>
              </a:rPr>
              <a:t>鮨・割烹</a:t>
            </a:r>
          </a:p>
        </p:txBody>
      </p:sp>
      <p:sp>
        <p:nvSpPr>
          <p:cNvPr id="14" name="Rectangle 13"/>
          <p:cNvSpPr/>
          <p:nvPr/>
        </p:nvSpPr>
        <p:spPr>
          <a:xfrm>
            <a:off x="4932680" y="1640840"/>
            <a:ext cx="2232152" cy="1473200"/>
          </a:xfrm>
          <a:prstGeom prst="rect">
            <a:avLst/>
          </a:prstGeom>
          <a:solidFill>
            <a:srgbClr val="FFFFFF"/>
          </a:solidFill>
          <a:ln w="12700">
            <a:solidFill>
              <a:srgbClr val="E7DEC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5" name="Picture 14" descr="tpl_cafe.jpg"/>
          <p:cNvPicPr>
            <a:picLocks noChangeAspect="1"/>
          </p:cNvPicPr>
          <p:nvPr/>
        </p:nvPicPr>
        <p:blipFill>
          <a:blip r:embed="rId4"/>
          <a:stretch>
            <a:fillRect/>
          </a:stretch>
        </p:blipFill>
        <p:spPr>
          <a:xfrm>
            <a:off x="4983480" y="1804558"/>
            <a:ext cx="2130552" cy="1145763"/>
          </a:xfrm>
          <a:prstGeom prst="rect">
            <a:avLst/>
          </a:prstGeom>
        </p:spPr>
      </p:pic>
      <p:sp>
        <p:nvSpPr>
          <p:cNvPr id="16" name="TextBox 15"/>
          <p:cNvSpPr txBox="1"/>
          <p:nvPr/>
        </p:nvSpPr>
        <p:spPr>
          <a:xfrm>
            <a:off x="4983480" y="3136392"/>
            <a:ext cx="2130552" cy="274320"/>
          </a:xfrm>
          <a:prstGeom prst="rect">
            <a:avLst/>
          </a:prstGeom>
          <a:noFill/>
        </p:spPr>
        <p:txBody>
          <a:bodyPr wrap="square" anchor="t" lIns="0" rIns="0" tIns="0" bIns="0">
            <a:spAutoFit/>
          </a:bodyPr>
          <a:lstStyle/>
          <a:p>
            <a:pPr algn="ctr">
              <a:lnSpc>
                <a:spcPct val="115000"/>
              </a:lnSpc>
            </a:pPr>
            <a:r>
              <a:rPr sz="1100" b="1" i="0">
                <a:solidFill>
                  <a:srgbClr val="12332A"/>
                </a:solidFill>
                <a:latin typeface="Hiragino Kaku Gothic ProN"/>
              </a:rPr>
              <a:t>カフェ</a:t>
            </a:r>
          </a:p>
        </p:txBody>
      </p:sp>
      <p:sp>
        <p:nvSpPr>
          <p:cNvPr id="17" name="Rectangle 16"/>
          <p:cNvSpPr/>
          <p:nvPr/>
        </p:nvSpPr>
        <p:spPr>
          <a:xfrm>
            <a:off x="7172960" y="1640840"/>
            <a:ext cx="2232152" cy="1473200"/>
          </a:xfrm>
          <a:prstGeom prst="rect">
            <a:avLst/>
          </a:prstGeom>
          <a:solidFill>
            <a:srgbClr val="FFFFFF"/>
          </a:solidFill>
          <a:ln w="12700">
            <a:solidFill>
              <a:srgbClr val="E7DEC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8" name="Picture 17" descr="tpl_ramen.jpg"/>
          <p:cNvPicPr>
            <a:picLocks noChangeAspect="1"/>
          </p:cNvPicPr>
          <p:nvPr/>
        </p:nvPicPr>
        <p:blipFill>
          <a:blip r:embed="rId5"/>
          <a:stretch>
            <a:fillRect/>
          </a:stretch>
        </p:blipFill>
        <p:spPr>
          <a:xfrm>
            <a:off x="7223760" y="1804558"/>
            <a:ext cx="2130552" cy="1145763"/>
          </a:xfrm>
          <a:prstGeom prst="rect">
            <a:avLst/>
          </a:prstGeom>
        </p:spPr>
      </p:pic>
      <p:sp>
        <p:nvSpPr>
          <p:cNvPr id="19" name="TextBox 18"/>
          <p:cNvSpPr txBox="1"/>
          <p:nvPr/>
        </p:nvSpPr>
        <p:spPr>
          <a:xfrm>
            <a:off x="7223760" y="3136392"/>
            <a:ext cx="2130552" cy="274320"/>
          </a:xfrm>
          <a:prstGeom prst="rect">
            <a:avLst/>
          </a:prstGeom>
          <a:noFill/>
        </p:spPr>
        <p:txBody>
          <a:bodyPr wrap="square" anchor="t" lIns="0" rIns="0" tIns="0" bIns="0">
            <a:spAutoFit/>
          </a:bodyPr>
          <a:lstStyle/>
          <a:p>
            <a:pPr algn="ctr">
              <a:lnSpc>
                <a:spcPct val="115000"/>
              </a:lnSpc>
            </a:pPr>
            <a:r>
              <a:rPr sz="1100" b="1" i="0">
                <a:solidFill>
                  <a:srgbClr val="12332A"/>
                </a:solidFill>
                <a:latin typeface="Hiragino Kaku Gothic ProN"/>
              </a:rPr>
              <a:t>ラーメン</a:t>
            </a:r>
          </a:p>
        </p:txBody>
      </p:sp>
      <p:sp>
        <p:nvSpPr>
          <p:cNvPr id="20" name="Rectangle 19"/>
          <p:cNvSpPr/>
          <p:nvPr/>
        </p:nvSpPr>
        <p:spPr>
          <a:xfrm>
            <a:off x="9413240" y="1640840"/>
            <a:ext cx="2232152" cy="1473200"/>
          </a:xfrm>
          <a:prstGeom prst="rect">
            <a:avLst/>
          </a:prstGeom>
          <a:solidFill>
            <a:srgbClr val="FFFFFF"/>
          </a:solidFill>
          <a:ln w="12700">
            <a:solidFill>
              <a:srgbClr val="E7DEC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21" name="Picture 20" descr="tpl_italian.jpg"/>
          <p:cNvPicPr>
            <a:picLocks noChangeAspect="1"/>
          </p:cNvPicPr>
          <p:nvPr/>
        </p:nvPicPr>
        <p:blipFill>
          <a:blip r:embed="rId6"/>
          <a:stretch>
            <a:fillRect/>
          </a:stretch>
        </p:blipFill>
        <p:spPr>
          <a:xfrm>
            <a:off x="9464040" y="1804558"/>
            <a:ext cx="2130552" cy="1145763"/>
          </a:xfrm>
          <a:prstGeom prst="rect">
            <a:avLst/>
          </a:prstGeom>
        </p:spPr>
      </p:pic>
      <p:sp>
        <p:nvSpPr>
          <p:cNvPr id="22" name="TextBox 21"/>
          <p:cNvSpPr txBox="1"/>
          <p:nvPr/>
        </p:nvSpPr>
        <p:spPr>
          <a:xfrm>
            <a:off x="9464040" y="3136392"/>
            <a:ext cx="2130552" cy="274320"/>
          </a:xfrm>
          <a:prstGeom prst="rect">
            <a:avLst/>
          </a:prstGeom>
          <a:noFill/>
        </p:spPr>
        <p:txBody>
          <a:bodyPr wrap="square" anchor="t" lIns="0" rIns="0" tIns="0" bIns="0">
            <a:spAutoFit/>
          </a:bodyPr>
          <a:lstStyle/>
          <a:p>
            <a:pPr algn="ctr">
              <a:lnSpc>
                <a:spcPct val="115000"/>
              </a:lnSpc>
            </a:pPr>
            <a:r>
              <a:rPr sz="1100" b="1" i="0">
                <a:solidFill>
                  <a:srgbClr val="12332A"/>
                </a:solidFill>
                <a:latin typeface="Hiragino Kaku Gothic ProN"/>
              </a:rPr>
              <a:t>イタリアン・フレンチ</a:t>
            </a:r>
          </a:p>
        </p:txBody>
      </p:sp>
      <p:sp>
        <p:nvSpPr>
          <p:cNvPr id="23" name="Rectangle 22"/>
          <p:cNvSpPr/>
          <p:nvPr/>
        </p:nvSpPr>
        <p:spPr>
          <a:xfrm>
            <a:off x="452120" y="3634232"/>
            <a:ext cx="2232152" cy="1473200"/>
          </a:xfrm>
          <a:prstGeom prst="rect">
            <a:avLst/>
          </a:prstGeom>
          <a:solidFill>
            <a:srgbClr val="FFFFFF"/>
          </a:solidFill>
          <a:ln w="12700">
            <a:solidFill>
              <a:srgbClr val="E7DEC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24" name="Picture 23" descr="tpl_yakiniku.jpg"/>
          <p:cNvPicPr>
            <a:picLocks noChangeAspect="1"/>
          </p:cNvPicPr>
          <p:nvPr/>
        </p:nvPicPr>
        <p:blipFill>
          <a:blip r:embed="rId7"/>
          <a:stretch>
            <a:fillRect/>
          </a:stretch>
        </p:blipFill>
        <p:spPr>
          <a:xfrm>
            <a:off x="502920" y="3797950"/>
            <a:ext cx="2130552" cy="1145763"/>
          </a:xfrm>
          <a:prstGeom prst="rect">
            <a:avLst/>
          </a:prstGeom>
        </p:spPr>
      </p:pic>
      <p:sp>
        <p:nvSpPr>
          <p:cNvPr id="25" name="TextBox 24"/>
          <p:cNvSpPr txBox="1"/>
          <p:nvPr/>
        </p:nvSpPr>
        <p:spPr>
          <a:xfrm>
            <a:off x="502920" y="5129784"/>
            <a:ext cx="2130552" cy="274320"/>
          </a:xfrm>
          <a:prstGeom prst="rect">
            <a:avLst/>
          </a:prstGeom>
          <a:noFill/>
        </p:spPr>
        <p:txBody>
          <a:bodyPr wrap="square" anchor="t" lIns="0" rIns="0" tIns="0" bIns="0">
            <a:spAutoFit/>
          </a:bodyPr>
          <a:lstStyle/>
          <a:p>
            <a:pPr algn="ctr">
              <a:lnSpc>
                <a:spcPct val="115000"/>
              </a:lnSpc>
            </a:pPr>
            <a:r>
              <a:rPr sz="1100" b="1" i="0">
                <a:solidFill>
                  <a:srgbClr val="12332A"/>
                </a:solidFill>
                <a:latin typeface="Hiragino Kaku Gothic ProN"/>
              </a:rPr>
              <a:t>焼肉</a:t>
            </a:r>
          </a:p>
        </p:txBody>
      </p:sp>
      <p:sp>
        <p:nvSpPr>
          <p:cNvPr id="26" name="Rectangle 25"/>
          <p:cNvSpPr/>
          <p:nvPr/>
        </p:nvSpPr>
        <p:spPr>
          <a:xfrm>
            <a:off x="2692400" y="3634232"/>
            <a:ext cx="2232152" cy="1473200"/>
          </a:xfrm>
          <a:prstGeom prst="rect">
            <a:avLst/>
          </a:prstGeom>
          <a:solidFill>
            <a:srgbClr val="FFFFFF"/>
          </a:solidFill>
          <a:ln w="12700">
            <a:solidFill>
              <a:srgbClr val="E7DEC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27" name="Picture 26" descr="tpl_chinese.jpg"/>
          <p:cNvPicPr>
            <a:picLocks noChangeAspect="1"/>
          </p:cNvPicPr>
          <p:nvPr/>
        </p:nvPicPr>
        <p:blipFill>
          <a:blip r:embed="rId8"/>
          <a:stretch>
            <a:fillRect/>
          </a:stretch>
        </p:blipFill>
        <p:spPr>
          <a:xfrm>
            <a:off x="2743200" y="3797950"/>
            <a:ext cx="2130552" cy="1145763"/>
          </a:xfrm>
          <a:prstGeom prst="rect">
            <a:avLst/>
          </a:prstGeom>
        </p:spPr>
      </p:pic>
      <p:sp>
        <p:nvSpPr>
          <p:cNvPr id="28" name="TextBox 27"/>
          <p:cNvSpPr txBox="1"/>
          <p:nvPr/>
        </p:nvSpPr>
        <p:spPr>
          <a:xfrm>
            <a:off x="2743200" y="5129784"/>
            <a:ext cx="2130552" cy="274320"/>
          </a:xfrm>
          <a:prstGeom prst="rect">
            <a:avLst/>
          </a:prstGeom>
          <a:noFill/>
        </p:spPr>
        <p:txBody>
          <a:bodyPr wrap="square" anchor="t" lIns="0" rIns="0" tIns="0" bIns="0">
            <a:spAutoFit/>
          </a:bodyPr>
          <a:lstStyle/>
          <a:p>
            <a:pPr algn="ctr">
              <a:lnSpc>
                <a:spcPct val="115000"/>
              </a:lnSpc>
            </a:pPr>
            <a:r>
              <a:rPr sz="1100" b="1" i="0">
                <a:solidFill>
                  <a:srgbClr val="12332A"/>
                </a:solidFill>
                <a:latin typeface="Hiragino Kaku Gothic ProN"/>
              </a:rPr>
              <a:t>中華</a:t>
            </a:r>
          </a:p>
        </p:txBody>
      </p:sp>
      <p:sp>
        <p:nvSpPr>
          <p:cNvPr id="29" name="Rectangle 28"/>
          <p:cNvSpPr/>
          <p:nvPr/>
        </p:nvSpPr>
        <p:spPr>
          <a:xfrm>
            <a:off x="4932680" y="3634232"/>
            <a:ext cx="2232152" cy="1473200"/>
          </a:xfrm>
          <a:prstGeom prst="rect">
            <a:avLst/>
          </a:prstGeom>
          <a:solidFill>
            <a:srgbClr val="FFFFFF"/>
          </a:solidFill>
          <a:ln w="12700">
            <a:solidFill>
              <a:srgbClr val="E7DEC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0" name="Picture 29" descr="tpl_soba.jpg"/>
          <p:cNvPicPr>
            <a:picLocks noChangeAspect="1"/>
          </p:cNvPicPr>
          <p:nvPr/>
        </p:nvPicPr>
        <p:blipFill>
          <a:blip r:embed="rId9"/>
          <a:stretch>
            <a:fillRect/>
          </a:stretch>
        </p:blipFill>
        <p:spPr>
          <a:xfrm>
            <a:off x="4983480" y="3797950"/>
            <a:ext cx="2130552" cy="1145763"/>
          </a:xfrm>
          <a:prstGeom prst="rect">
            <a:avLst/>
          </a:prstGeom>
        </p:spPr>
      </p:pic>
      <p:sp>
        <p:nvSpPr>
          <p:cNvPr id="31" name="TextBox 30"/>
          <p:cNvSpPr txBox="1"/>
          <p:nvPr/>
        </p:nvSpPr>
        <p:spPr>
          <a:xfrm>
            <a:off x="4983480" y="5129784"/>
            <a:ext cx="2130552" cy="274320"/>
          </a:xfrm>
          <a:prstGeom prst="rect">
            <a:avLst/>
          </a:prstGeom>
          <a:noFill/>
        </p:spPr>
        <p:txBody>
          <a:bodyPr wrap="square" anchor="t" lIns="0" rIns="0" tIns="0" bIns="0">
            <a:spAutoFit/>
          </a:bodyPr>
          <a:lstStyle/>
          <a:p>
            <a:pPr algn="ctr">
              <a:lnSpc>
                <a:spcPct val="115000"/>
              </a:lnSpc>
            </a:pPr>
            <a:r>
              <a:rPr sz="1100" b="1" i="0">
                <a:solidFill>
                  <a:srgbClr val="12332A"/>
                </a:solidFill>
                <a:latin typeface="Hiragino Kaku Gothic ProN"/>
              </a:rPr>
              <a:t>蕎麦・うどん</a:t>
            </a:r>
          </a:p>
        </p:txBody>
      </p:sp>
      <p:sp>
        <p:nvSpPr>
          <p:cNvPr id="32" name="Rectangle 31"/>
          <p:cNvSpPr/>
          <p:nvPr/>
        </p:nvSpPr>
        <p:spPr>
          <a:xfrm>
            <a:off x="7172960" y="3634232"/>
            <a:ext cx="2232152" cy="1473200"/>
          </a:xfrm>
          <a:prstGeom prst="rect">
            <a:avLst/>
          </a:prstGeom>
          <a:solidFill>
            <a:srgbClr val="FFFFFF"/>
          </a:solidFill>
          <a:ln w="12700">
            <a:solidFill>
              <a:srgbClr val="E7DEC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3" name="Picture 32" descr="tpl_bar.jpg"/>
          <p:cNvPicPr>
            <a:picLocks noChangeAspect="1"/>
          </p:cNvPicPr>
          <p:nvPr/>
        </p:nvPicPr>
        <p:blipFill>
          <a:blip r:embed="rId10"/>
          <a:stretch>
            <a:fillRect/>
          </a:stretch>
        </p:blipFill>
        <p:spPr>
          <a:xfrm>
            <a:off x="7223760" y="3797950"/>
            <a:ext cx="2130552" cy="1145763"/>
          </a:xfrm>
          <a:prstGeom prst="rect">
            <a:avLst/>
          </a:prstGeom>
        </p:spPr>
      </p:pic>
      <p:sp>
        <p:nvSpPr>
          <p:cNvPr id="34" name="TextBox 33"/>
          <p:cNvSpPr txBox="1"/>
          <p:nvPr/>
        </p:nvSpPr>
        <p:spPr>
          <a:xfrm>
            <a:off x="7223760" y="5129784"/>
            <a:ext cx="2130552" cy="274320"/>
          </a:xfrm>
          <a:prstGeom prst="rect">
            <a:avLst/>
          </a:prstGeom>
          <a:noFill/>
        </p:spPr>
        <p:txBody>
          <a:bodyPr wrap="square" anchor="t" lIns="0" rIns="0" tIns="0" bIns="0">
            <a:spAutoFit/>
          </a:bodyPr>
          <a:lstStyle/>
          <a:p>
            <a:pPr algn="ctr">
              <a:lnSpc>
                <a:spcPct val="115000"/>
              </a:lnSpc>
            </a:pPr>
            <a:r>
              <a:rPr sz="1100" b="1" i="0">
                <a:solidFill>
                  <a:srgbClr val="12332A"/>
                </a:solidFill>
                <a:latin typeface="Hiragino Kaku Gothic ProN"/>
              </a:rPr>
              <a:t>バー</a:t>
            </a:r>
          </a:p>
        </p:txBody>
      </p:sp>
      <p:sp>
        <p:nvSpPr>
          <p:cNvPr id="35" name="Rectangle 34"/>
          <p:cNvSpPr/>
          <p:nvPr/>
        </p:nvSpPr>
        <p:spPr>
          <a:xfrm>
            <a:off x="9413240" y="3634232"/>
            <a:ext cx="2232152" cy="1473200"/>
          </a:xfrm>
          <a:prstGeom prst="rect">
            <a:avLst/>
          </a:prstGeom>
          <a:solidFill>
            <a:srgbClr val="FFFFFF"/>
          </a:solidFill>
          <a:ln w="12700">
            <a:solidFill>
              <a:srgbClr val="E7DEC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6" name="Picture 35" descr="tpl_bakery.jpg"/>
          <p:cNvPicPr>
            <a:picLocks noChangeAspect="1"/>
          </p:cNvPicPr>
          <p:nvPr/>
        </p:nvPicPr>
        <p:blipFill>
          <a:blip r:embed="rId11"/>
          <a:stretch>
            <a:fillRect/>
          </a:stretch>
        </p:blipFill>
        <p:spPr>
          <a:xfrm>
            <a:off x="9464040" y="3797950"/>
            <a:ext cx="2130552" cy="1145763"/>
          </a:xfrm>
          <a:prstGeom prst="rect">
            <a:avLst/>
          </a:prstGeom>
        </p:spPr>
      </p:pic>
      <p:sp>
        <p:nvSpPr>
          <p:cNvPr id="37" name="TextBox 36"/>
          <p:cNvSpPr txBox="1"/>
          <p:nvPr/>
        </p:nvSpPr>
        <p:spPr>
          <a:xfrm>
            <a:off x="9464040" y="5129784"/>
            <a:ext cx="2130552" cy="274320"/>
          </a:xfrm>
          <a:prstGeom prst="rect">
            <a:avLst/>
          </a:prstGeom>
          <a:noFill/>
        </p:spPr>
        <p:txBody>
          <a:bodyPr wrap="square" anchor="t" lIns="0" rIns="0" tIns="0" bIns="0">
            <a:spAutoFit/>
          </a:bodyPr>
          <a:lstStyle/>
          <a:p>
            <a:pPr algn="ctr">
              <a:lnSpc>
                <a:spcPct val="115000"/>
              </a:lnSpc>
            </a:pPr>
            <a:r>
              <a:rPr sz="1100" b="1" i="0">
                <a:solidFill>
                  <a:srgbClr val="12332A"/>
                </a:solidFill>
                <a:latin typeface="Hiragino Kaku Gothic ProN"/>
              </a:rPr>
              <a:t>ベーカリー</a:t>
            </a:r>
          </a:p>
        </p:txBody>
      </p:sp>
      <p:sp>
        <p:nvSpPr>
          <p:cNvPr id="38" name="TextBox 37"/>
          <p:cNvSpPr txBox="1"/>
          <p:nvPr/>
        </p:nvSpPr>
        <p:spPr>
          <a:xfrm>
            <a:off x="502920" y="6519672"/>
            <a:ext cx="5486400" cy="274320"/>
          </a:xfrm>
          <a:prstGeom prst="rect">
            <a:avLst/>
          </a:prstGeom>
          <a:noFill/>
        </p:spPr>
        <p:txBody>
          <a:bodyPr wrap="square" anchor="t" lIns="0" rIns="0" tIns="0" bIns="0">
            <a:spAutoFit/>
          </a:bodyPr>
          <a:lstStyle/>
          <a:p>
            <a:pPr algn="l">
              <a:lnSpc>
                <a:spcPct val="115000"/>
              </a:lnSpc>
            </a:pPr>
            <a:r>
              <a:rPr sz="900" b="0" i="0">
                <a:solidFill>
                  <a:srgbClr val="9C9380"/>
                </a:solidFill>
                <a:latin typeface="Hiragino Kaku Gothic ProN"/>
              </a:rPr>
              <a:t>Musubi プラン別機能ガイド</a:t>
            </a:r>
          </a:p>
        </p:txBody>
      </p:sp>
      <p:sp>
        <p:nvSpPr>
          <p:cNvPr id="39" name="TextBox 38"/>
          <p:cNvSpPr txBox="1"/>
          <p:nvPr/>
        </p:nvSpPr>
        <p:spPr>
          <a:xfrm>
            <a:off x="10881360" y="6519672"/>
            <a:ext cx="822960" cy="274320"/>
          </a:xfrm>
          <a:prstGeom prst="rect">
            <a:avLst/>
          </a:prstGeom>
          <a:noFill/>
        </p:spPr>
        <p:txBody>
          <a:bodyPr wrap="square" anchor="t" lIns="0" rIns="0" tIns="0" bIns="0">
            <a:spAutoFit/>
          </a:bodyPr>
          <a:lstStyle/>
          <a:p>
            <a:pPr algn="r">
              <a:lnSpc>
                <a:spcPct val="115000"/>
              </a:lnSpc>
            </a:pPr>
            <a:r>
              <a:rPr sz="900" b="0" i="0">
                <a:solidFill>
                  <a:srgbClr val="9C9380"/>
                </a:solidFill>
                <a:latin typeface="Hiragino Kaku Gothic ProN"/>
              </a:rP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8016"/>
          </a:xfrm>
          <a:prstGeom prst="rect">
            <a:avLst/>
          </a:prstGeom>
          <a:solidFill>
            <a:srgbClr val="1E4B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310896"/>
            <a:ext cx="7315200" cy="292608"/>
          </a:xfrm>
          <a:prstGeom prst="rect">
            <a:avLst/>
          </a:prstGeom>
          <a:noFill/>
        </p:spPr>
        <p:txBody>
          <a:bodyPr wrap="square" anchor="t" lIns="0" rIns="0" tIns="0" bIns="0">
            <a:spAutoFit/>
          </a:bodyPr>
          <a:lstStyle/>
          <a:p>
            <a:pPr algn="l">
              <a:lnSpc>
                <a:spcPct val="115000"/>
              </a:lnSpc>
            </a:pPr>
            <a:r>
              <a:rPr sz="1200" b="1" i="0">
                <a:solidFill>
                  <a:srgbClr val="A44823"/>
                </a:solidFill>
                <a:latin typeface="Hiragino Kaku Gothic ProN"/>
              </a:rPr>
              <a:t>SITE DESIGNS</a:t>
            </a:r>
          </a:p>
        </p:txBody>
      </p:sp>
      <p:sp>
        <p:nvSpPr>
          <p:cNvPr id="5" name="TextBox 4"/>
          <p:cNvSpPr txBox="1"/>
          <p:nvPr/>
        </p:nvSpPr>
        <p:spPr>
          <a:xfrm>
            <a:off x="502920" y="566928"/>
            <a:ext cx="10515600" cy="640080"/>
          </a:xfrm>
          <a:prstGeom prst="rect">
            <a:avLst/>
          </a:prstGeom>
          <a:noFill/>
        </p:spPr>
        <p:txBody>
          <a:bodyPr wrap="square" anchor="t" lIns="0" rIns="0" tIns="0" bIns="0">
            <a:spAutoFit/>
          </a:bodyPr>
          <a:lstStyle/>
          <a:p>
            <a:pPr algn="l">
              <a:lnSpc>
                <a:spcPct val="115000"/>
              </a:lnSpc>
            </a:pPr>
            <a:r>
              <a:rPr sz="2600" b="1" i="0">
                <a:solidFill>
                  <a:srgbClr val="12332A"/>
                </a:solidFill>
                <a:latin typeface="Hiragino Kaku Gothic ProN"/>
              </a:rPr>
              <a:t>公式サイトデザイン｜美容・整体・教室・企業</a:t>
            </a:r>
          </a:p>
        </p:txBody>
      </p:sp>
      <p:sp>
        <p:nvSpPr>
          <p:cNvPr id="6" name="Rectangle 5"/>
          <p:cNvSpPr/>
          <p:nvPr/>
        </p:nvSpPr>
        <p:spPr>
          <a:xfrm>
            <a:off x="502920" y="1170432"/>
            <a:ext cx="1005840" cy="38100"/>
          </a:xfrm>
          <a:prstGeom prst="rect">
            <a:avLst/>
          </a:prstGeom>
          <a:solidFill>
            <a:srgbClr val="C15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1170432"/>
            <a:ext cx="10515600" cy="320040"/>
          </a:xfrm>
          <a:prstGeom prst="rect">
            <a:avLst/>
          </a:prstGeom>
          <a:noFill/>
        </p:spPr>
        <p:txBody>
          <a:bodyPr wrap="square" anchor="t" lIns="0" rIns="0" tIns="0" bIns="0">
            <a:spAutoFit/>
          </a:bodyPr>
          <a:lstStyle/>
          <a:p>
            <a:pPr algn="l">
              <a:lnSpc>
                <a:spcPct val="115000"/>
              </a:lnSpc>
            </a:pPr>
            <a:r>
              <a:rPr sz="1150" b="0" i="0">
                <a:solidFill>
                  <a:srgbClr val="6E6552"/>
                </a:solidFill>
                <a:latin typeface="Hiragino Kaku Gothic ProN"/>
              </a:rPr>
              <a:t>美容室・整体院・教室・企業の4業種も、業種ごとに骨格から異なる専用デザインです（ポートフォリオ型・医療導線型・タイムライン型・実績型 など）。飲食10業種と合わせ、全14業種すべてが異なる構成の専用デザインです。ネット予約・口コミAI・月次レポートは美容室／整体院／教室ならスタンダード以上で利用可能です（企業は問い合わせ型のため予約なし）。</a:t>
            </a:r>
          </a:p>
        </p:txBody>
      </p:sp>
      <p:sp>
        <p:nvSpPr>
          <p:cNvPr id="8" name="Rectangle 7"/>
          <p:cNvSpPr/>
          <p:nvPr/>
        </p:nvSpPr>
        <p:spPr>
          <a:xfrm>
            <a:off x="452120" y="1823719"/>
            <a:ext cx="2707640" cy="1793240"/>
          </a:xfrm>
          <a:prstGeom prst="rect">
            <a:avLst/>
          </a:prstGeom>
          <a:solidFill>
            <a:srgbClr val="FFFFFF"/>
          </a:solidFill>
          <a:ln w="12700">
            <a:solidFill>
              <a:srgbClr val="E7DEC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9" name="Picture 8" descr="tpl_beauty.jpg"/>
          <p:cNvPicPr>
            <a:picLocks noChangeAspect="1"/>
          </p:cNvPicPr>
          <p:nvPr/>
        </p:nvPicPr>
        <p:blipFill>
          <a:blip r:embed="rId2"/>
          <a:stretch>
            <a:fillRect/>
          </a:stretch>
        </p:blipFill>
        <p:spPr>
          <a:xfrm>
            <a:off x="502920" y="2019604"/>
            <a:ext cx="2606040" cy="1401470"/>
          </a:xfrm>
          <a:prstGeom prst="rect">
            <a:avLst/>
          </a:prstGeom>
        </p:spPr>
      </p:pic>
      <p:sp>
        <p:nvSpPr>
          <p:cNvPr id="10" name="TextBox 9"/>
          <p:cNvSpPr txBox="1"/>
          <p:nvPr/>
        </p:nvSpPr>
        <p:spPr>
          <a:xfrm>
            <a:off x="502920" y="3685031"/>
            <a:ext cx="2606040" cy="365760"/>
          </a:xfrm>
          <a:prstGeom prst="rect">
            <a:avLst/>
          </a:prstGeom>
          <a:noFill/>
        </p:spPr>
        <p:txBody>
          <a:bodyPr wrap="square" anchor="t" lIns="0" rIns="0" tIns="0" bIns="0">
            <a:spAutoFit/>
          </a:bodyPr>
          <a:lstStyle/>
          <a:p>
            <a:pPr algn="ctr">
              <a:lnSpc>
                <a:spcPct val="115000"/>
              </a:lnSpc>
            </a:pPr>
            <a:r>
              <a:rPr sz="1200" b="1" i="0">
                <a:solidFill>
                  <a:srgbClr val="12332A"/>
                </a:solidFill>
                <a:latin typeface="Hiragino Kaku Gothic ProN"/>
              </a:rPr>
              <a:t>美容室・サロン（Lumière）</a:t>
            </a:r>
          </a:p>
        </p:txBody>
      </p:sp>
      <p:sp>
        <p:nvSpPr>
          <p:cNvPr id="11" name="Rectangle 10"/>
          <p:cNvSpPr/>
          <p:nvPr/>
        </p:nvSpPr>
        <p:spPr>
          <a:xfrm>
            <a:off x="3222752" y="1823719"/>
            <a:ext cx="2707640" cy="1793240"/>
          </a:xfrm>
          <a:prstGeom prst="rect">
            <a:avLst/>
          </a:prstGeom>
          <a:solidFill>
            <a:srgbClr val="FFFFFF"/>
          </a:solidFill>
          <a:ln w="12700">
            <a:solidFill>
              <a:srgbClr val="E7DEC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2" name="Picture 11" descr="tpl_clinic.jpg"/>
          <p:cNvPicPr>
            <a:picLocks noChangeAspect="1"/>
          </p:cNvPicPr>
          <p:nvPr/>
        </p:nvPicPr>
        <p:blipFill>
          <a:blip r:embed="rId3"/>
          <a:stretch>
            <a:fillRect/>
          </a:stretch>
        </p:blipFill>
        <p:spPr>
          <a:xfrm>
            <a:off x="3273552" y="2019604"/>
            <a:ext cx="2606040" cy="1401470"/>
          </a:xfrm>
          <a:prstGeom prst="rect">
            <a:avLst/>
          </a:prstGeom>
        </p:spPr>
      </p:pic>
      <p:sp>
        <p:nvSpPr>
          <p:cNvPr id="13" name="TextBox 12"/>
          <p:cNvSpPr txBox="1"/>
          <p:nvPr/>
        </p:nvSpPr>
        <p:spPr>
          <a:xfrm>
            <a:off x="3273552" y="3685031"/>
            <a:ext cx="2606040" cy="365760"/>
          </a:xfrm>
          <a:prstGeom prst="rect">
            <a:avLst/>
          </a:prstGeom>
          <a:noFill/>
        </p:spPr>
        <p:txBody>
          <a:bodyPr wrap="square" anchor="t" lIns="0" rIns="0" tIns="0" bIns="0">
            <a:spAutoFit/>
          </a:bodyPr>
          <a:lstStyle/>
          <a:p>
            <a:pPr algn="ctr">
              <a:lnSpc>
                <a:spcPct val="115000"/>
              </a:lnSpc>
            </a:pPr>
            <a:r>
              <a:rPr sz="1200" b="1" i="0">
                <a:solidFill>
                  <a:srgbClr val="12332A"/>
                </a:solidFill>
                <a:latin typeface="Hiragino Kaku Gothic ProN"/>
              </a:rPr>
              <a:t>整体・治療院（みなと整体院）</a:t>
            </a:r>
          </a:p>
        </p:txBody>
      </p:sp>
      <p:sp>
        <p:nvSpPr>
          <p:cNvPr id="14" name="Rectangle 13"/>
          <p:cNvSpPr/>
          <p:nvPr/>
        </p:nvSpPr>
        <p:spPr>
          <a:xfrm>
            <a:off x="5993384" y="1823719"/>
            <a:ext cx="2707640" cy="1793240"/>
          </a:xfrm>
          <a:prstGeom prst="rect">
            <a:avLst/>
          </a:prstGeom>
          <a:solidFill>
            <a:srgbClr val="FFFFFF"/>
          </a:solidFill>
          <a:ln w="12700">
            <a:solidFill>
              <a:srgbClr val="E7DEC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5" name="Picture 14" descr="tpl_school.jpg"/>
          <p:cNvPicPr>
            <a:picLocks noChangeAspect="1"/>
          </p:cNvPicPr>
          <p:nvPr/>
        </p:nvPicPr>
        <p:blipFill>
          <a:blip r:embed="rId4"/>
          <a:stretch>
            <a:fillRect/>
          </a:stretch>
        </p:blipFill>
        <p:spPr>
          <a:xfrm>
            <a:off x="6044184" y="2019604"/>
            <a:ext cx="2606040" cy="1401470"/>
          </a:xfrm>
          <a:prstGeom prst="rect">
            <a:avLst/>
          </a:prstGeom>
        </p:spPr>
      </p:pic>
      <p:sp>
        <p:nvSpPr>
          <p:cNvPr id="16" name="TextBox 15"/>
          <p:cNvSpPr txBox="1"/>
          <p:nvPr/>
        </p:nvSpPr>
        <p:spPr>
          <a:xfrm>
            <a:off x="6044184" y="3685031"/>
            <a:ext cx="2606040" cy="365760"/>
          </a:xfrm>
          <a:prstGeom prst="rect">
            <a:avLst/>
          </a:prstGeom>
          <a:noFill/>
        </p:spPr>
        <p:txBody>
          <a:bodyPr wrap="square" anchor="t" lIns="0" rIns="0" tIns="0" bIns="0">
            <a:spAutoFit/>
          </a:bodyPr>
          <a:lstStyle/>
          <a:p>
            <a:pPr algn="ctr">
              <a:lnSpc>
                <a:spcPct val="115000"/>
              </a:lnSpc>
            </a:pPr>
            <a:r>
              <a:rPr sz="1200" b="1" i="0">
                <a:solidFill>
                  <a:srgbClr val="12332A"/>
                </a:solidFill>
                <a:latin typeface="Hiragino Kaku Gothic ProN"/>
              </a:rPr>
              <a:t>教室・スクール（ゆずりは音楽教室）</a:t>
            </a:r>
          </a:p>
        </p:txBody>
      </p:sp>
      <p:sp>
        <p:nvSpPr>
          <p:cNvPr id="17" name="Rectangle 16"/>
          <p:cNvSpPr/>
          <p:nvPr/>
        </p:nvSpPr>
        <p:spPr>
          <a:xfrm>
            <a:off x="8764016" y="1823719"/>
            <a:ext cx="2707640" cy="1793240"/>
          </a:xfrm>
          <a:prstGeom prst="rect">
            <a:avLst/>
          </a:prstGeom>
          <a:solidFill>
            <a:srgbClr val="FFFFFF"/>
          </a:solidFill>
          <a:ln w="12700">
            <a:solidFill>
              <a:srgbClr val="E7DEC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8" name="Picture 17" descr="tpl_corporate.jpg"/>
          <p:cNvPicPr>
            <a:picLocks noChangeAspect="1"/>
          </p:cNvPicPr>
          <p:nvPr/>
        </p:nvPicPr>
        <p:blipFill>
          <a:blip r:embed="rId5"/>
          <a:stretch>
            <a:fillRect/>
          </a:stretch>
        </p:blipFill>
        <p:spPr>
          <a:xfrm>
            <a:off x="8814816" y="2019604"/>
            <a:ext cx="2606040" cy="1401470"/>
          </a:xfrm>
          <a:prstGeom prst="rect">
            <a:avLst/>
          </a:prstGeom>
        </p:spPr>
      </p:pic>
      <p:sp>
        <p:nvSpPr>
          <p:cNvPr id="19" name="TextBox 18"/>
          <p:cNvSpPr txBox="1"/>
          <p:nvPr/>
        </p:nvSpPr>
        <p:spPr>
          <a:xfrm>
            <a:off x="8814816" y="3685031"/>
            <a:ext cx="2606040" cy="365760"/>
          </a:xfrm>
          <a:prstGeom prst="rect">
            <a:avLst/>
          </a:prstGeom>
          <a:noFill/>
        </p:spPr>
        <p:txBody>
          <a:bodyPr wrap="square" anchor="t" lIns="0" rIns="0" tIns="0" bIns="0">
            <a:spAutoFit/>
          </a:bodyPr>
          <a:lstStyle/>
          <a:p>
            <a:pPr algn="ctr">
              <a:lnSpc>
                <a:spcPct val="115000"/>
              </a:lnSpc>
            </a:pPr>
            <a:r>
              <a:rPr sz="1200" b="1" i="0">
                <a:solidFill>
                  <a:srgbClr val="12332A"/>
                </a:solidFill>
                <a:latin typeface="Hiragino Kaku Gothic ProN"/>
              </a:rPr>
              <a:t>企業・士業（株式会社 湊工務店）</a:t>
            </a:r>
          </a:p>
        </p:txBody>
      </p:sp>
      <p:sp>
        <p:nvSpPr>
          <p:cNvPr id="20" name="TextBox 19"/>
          <p:cNvSpPr txBox="1"/>
          <p:nvPr/>
        </p:nvSpPr>
        <p:spPr>
          <a:xfrm>
            <a:off x="502920" y="4434840"/>
            <a:ext cx="10515600" cy="365760"/>
          </a:xfrm>
          <a:prstGeom prst="rect">
            <a:avLst/>
          </a:prstGeom>
          <a:noFill/>
        </p:spPr>
        <p:txBody>
          <a:bodyPr wrap="square" anchor="t" lIns="0" rIns="0" tIns="0" bIns="0">
            <a:spAutoFit/>
          </a:bodyPr>
          <a:lstStyle/>
          <a:p>
            <a:pPr algn="l">
              <a:lnSpc>
                <a:spcPct val="115000"/>
              </a:lnSpc>
            </a:pPr>
            <a:r>
              <a:rPr sz="1100" b="0" i="1">
                <a:solidFill>
                  <a:srgbClr val="9C9380"/>
                </a:solidFill>
                <a:latin typeface="Hiragino Kaku Gothic ProN"/>
              </a:rPr>
              <a:t>このほか、業種を選ばない汎用デザイン、季節イベント・キャンペーン用の特設ページデザインもご用意しています（全16種）。</a:t>
            </a:r>
          </a:p>
        </p:txBody>
      </p:sp>
      <p:sp>
        <p:nvSpPr>
          <p:cNvPr id="21" name="TextBox 20"/>
          <p:cNvSpPr txBox="1"/>
          <p:nvPr/>
        </p:nvSpPr>
        <p:spPr>
          <a:xfrm>
            <a:off x="502920" y="6519672"/>
            <a:ext cx="5486400" cy="274320"/>
          </a:xfrm>
          <a:prstGeom prst="rect">
            <a:avLst/>
          </a:prstGeom>
          <a:noFill/>
        </p:spPr>
        <p:txBody>
          <a:bodyPr wrap="square" anchor="t" lIns="0" rIns="0" tIns="0" bIns="0">
            <a:spAutoFit/>
          </a:bodyPr>
          <a:lstStyle/>
          <a:p>
            <a:pPr algn="l">
              <a:lnSpc>
                <a:spcPct val="115000"/>
              </a:lnSpc>
            </a:pPr>
            <a:r>
              <a:rPr sz="900" b="0" i="0">
                <a:solidFill>
                  <a:srgbClr val="9C9380"/>
                </a:solidFill>
                <a:latin typeface="Hiragino Kaku Gothic ProN"/>
              </a:rPr>
              <a:t>Musubi プラン別機能ガイド</a:t>
            </a:r>
          </a:p>
        </p:txBody>
      </p:sp>
      <p:sp>
        <p:nvSpPr>
          <p:cNvPr id="22" name="TextBox 21"/>
          <p:cNvSpPr txBox="1"/>
          <p:nvPr/>
        </p:nvSpPr>
        <p:spPr>
          <a:xfrm>
            <a:off x="10881360" y="6519672"/>
            <a:ext cx="822960" cy="274320"/>
          </a:xfrm>
          <a:prstGeom prst="rect">
            <a:avLst/>
          </a:prstGeom>
          <a:noFill/>
        </p:spPr>
        <p:txBody>
          <a:bodyPr wrap="square" anchor="t" lIns="0" rIns="0" tIns="0" bIns="0">
            <a:spAutoFit/>
          </a:bodyPr>
          <a:lstStyle/>
          <a:p>
            <a:pPr algn="r">
              <a:lnSpc>
                <a:spcPct val="115000"/>
              </a:lnSpc>
            </a:pPr>
            <a:r>
              <a:rPr sz="900" b="0" i="0">
                <a:solidFill>
                  <a:srgbClr val="9C9380"/>
                </a:solidFill>
                <a:latin typeface="Hiragino Kaku Gothic ProN"/>
              </a:rPr>
              <a:t>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2332A"/>
          </a:solidFill>
          <a:ln>
            <a:noFill/>
          </a:ln>
          <a:effectLst/>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822960" y="2880360"/>
            <a:ext cx="10058400" cy="457200"/>
          </a:xfrm>
          <a:prstGeom prst="rect">
            <a:avLst/>
          </a:prstGeom>
          <a:noFill/>
        </p:spPr>
        <p:txBody>
          <a:bodyPr wrap="square" anchor="t" lIns="0" rIns="0" tIns="0" bIns="0">
            <a:spAutoFit/>
          </a:bodyPr>
          <a:lstStyle/>
          <a:p>
            <a:pPr algn="l">
              <a:lnSpc>
                <a:spcPct val="115000"/>
              </a:lnSpc>
            </a:pPr>
            <a:r>
              <a:rPr sz="1300" b="1" i="0">
                <a:solidFill>
                  <a:srgbClr val="F1DDCB"/>
                </a:solidFill>
                <a:latin typeface="Hiragino Kaku Gothic ProN"/>
              </a:rPr>
              <a:t>SECTION 3</a:t>
            </a:r>
          </a:p>
        </p:txBody>
      </p:sp>
      <p:sp>
        <p:nvSpPr>
          <p:cNvPr id="4" name="TextBox 3"/>
          <p:cNvSpPr txBox="1"/>
          <p:nvPr/>
        </p:nvSpPr>
        <p:spPr>
          <a:xfrm>
            <a:off x="822960" y="3246120"/>
            <a:ext cx="10058400" cy="914400"/>
          </a:xfrm>
          <a:prstGeom prst="rect">
            <a:avLst/>
          </a:prstGeom>
          <a:noFill/>
        </p:spPr>
        <p:txBody>
          <a:bodyPr wrap="square" anchor="t" lIns="0" rIns="0" tIns="0" bIns="0">
            <a:spAutoFit/>
          </a:bodyPr>
          <a:lstStyle/>
          <a:p>
            <a:pPr algn="l">
              <a:lnSpc>
                <a:spcPct val="115000"/>
              </a:lnSpc>
            </a:pPr>
            <a:r>
              <a:rPr sz="3800" b="1" i="0">
                <a:solidFill>
                  <a:srgbClr val="FFFFFF"/>
                </a:solidFill>
                <a:latin typeface="Hiragino Kaku Gothic ProN"/>
              </a:rPr>
              <a:t>機能詳細解説</a:t>
            </a:r>
          </a:p>
        </p:txBody>
      </p:sp>
      <p:sp>
        <p:nvSpPr>
          <p:cNvPr id="5" name="TextBox 4"/>
          <p:cNvSpPr txBox="1"/>
          <p:nvPr/>
        </p:nvSpPr>
        <p:spPr>
          <a:xfrm>
            <a:off x="822960" y="4069080"/>
            <a:ext cx="9144000" cy="457200"/>
          </a:xfrm>
          <a:prstGeom prst="rect">
            <a:avLst/>
          </a:prstGeom>
          <a:noFill/>
        </p:spPr>
        <p:txBody>
          <a:bodyPr wrap="square" anchor="t" lIns="0" rIns="0" tIns="0" bIns="0">
            <a:spAutoFit/>
          </a:bodyPr>
          <a:lstStyle/>
          <a:p>
            <a:pPr algn="l">
              <a:lnSpc>
                <a:spcPct val="115000"/>
              </a:lnSpc>
            </a:pPr>
            <a:r>
              <a:rPr sz="1350" b="0" i="0">
                <a:solidFill>
                  <a:srgbClr val="CFDDD5"/>
                </a:solidFill>
                <a:latin typeface="Hiragino Kaku Gothic ProN"/>
              </a:rPr>
              <a:t>各機能について、できること・お店にとってのメリット・対応プランをご紹介します。</a:t>
            </a:r>
          </a:p>
        </p:txBody>
      </p:sp>
      <p:sp>
        <p:nvSpPr>
          <p:cNvPr id="6" name="TextBox 5"/>
          <p:cNvSpPr txBox="1"/>
          <p:nvPr/>
        </p:nvSpPr>
        <p:spPr>
          <a:xfrm>
            <a:off x="502920" y="6519672"/>
            <a:ext cx="5486400" cy="274320"/>
          </a:xfrm>
          <a:prstGeom prst="rect">
            <a:avLst/>
          </a:prstGeom>
          <a:noFill/>
        </p:spPr>
        <p:txBody>
          <a:bodyPr wrap="square" anchor="t" lIns="0" rIns="0" tIns="0" bIns="0">
            <a:spAutoFit/>
          </a:bodyPr>
          <a:lstStyle/>
          <a:p>
            <a:pPr algn="l">
              <a:lnSpc>
                <a:spcPct val="115000"/>
              </a:lnSpc>
            </a:pPr>
            <a:r>
              <a:rPr sz="900" b="0" i="0">
                <a:solidFill>
                  <a:srgbClr val="9C9380"/>
                </a:solidFill>
                <a:latin typeface="Hiragino Kaku Gothic ProN"/>
              </a:rPr>
              <a:t>Musubi プラン別機能ガイド</a:t>
            </a:r>
          </a:p>
        </p:txBody>
      </p:sp>
      <p:sp>
        <p:nvSpPr>
          <p:cNvPr id="7" name="TextBox 6"/>
          <p:cNvSpPr txBox="1"/>
          <p:nvPr/>
        </p:nvSpPr>
        <p:spPr>
          <a:xfrm>
            <a:off x="10881360" y="6519672"/>
            <a:ext cx="822960" cy="274320"/>
          </a:xfrm>
          <a:prstGeom prst="rect">
            <a:avLst/>
          </a:prstGeom>
          <a:noFill/>
        </p:spPr>
        <p:txBody>
          <a:bodyPr wrap="square" anchor="t" lIns="0" rIns="0" tIns="0" bIns="0">
            <a:spAutoFit/>
          </a:bodyPr>
          <a:lstStyle/>
          <a:p>
            <a:pPr algn="r">
              <a:lnSpc>
                <a:spcPct val="115000"/>
              </a:lnSpc>
            </a:pPr>
            <a:r>
              <a:rPr sz="900" b="0" i="0">
                <a:solidFill>
                  <a:srgbClr val="9C9380"/>
                </a:solidFill>
                <a:latin typeface="Hiragino Kaku Gothic ProN"/>
              </a:rPr>
              <a:t>13</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8016"/>
          </a:xfrm>
          <a:prstGeom prst="rect">
            <a:avLst/>
          </a:prstGeom>
          <a:solidFill>
            <a:srgbClr val="1E4B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310896"/>
            <a:ext cx="7315200" cy="292608"/>
          </a:xfrm>
          <a:prstGeom prst="rect">
            <a:avLst/>
          </a:prstGeom>
          <a:noFill/>
        </p:spPr>
        <p:txBody>
          <a:bodyPr wrap="square" anchor="t" lIns="0" rIns="0" tIns="0" bIns="0">
            <a:spAutoFit/>
          </a:bodyPr>
          <a:lstStyle/>
          <a:p>
            <a:pPr algn="l">
              <a:lnSpc>
                <a:spcPct val="115000"/>
              </a:lnSpc>
            </a:pPr>
            <a:r>
              <a:rPr sz="1200" b="1" i="0">
                <a:solidFill>
                  <a:srgbClr val="A44823"/>
                </a:solidFill>
                <a:latin typeface="Hiragino Kaku Gothic ProN"/>
              </a:rPr>
              <a:t>機能詳細｜サイト標準機能</a:t>
            </a:r>
          </a:p>
        </p:txBody>
      </p:sp>
      <p:sp>
        <p:nvSpPr>
          <p:cNvPr id="5" name="TextBox 4"/>
          <p:cNvSpPr txBox="1"/>
          <p:nvPr/>
        </p:nvSpPr>
        <p:spPr>
          <a:xfrm>
            <a:off x="502920" y="566928"/>
            <a:ext cx="10515600" cy="640080"/>
          </a:xfrm>
          <a:prstGeom prst="rect">
            <a:avLst/>
          </a:prstGeom>
          <a:noFill/>
        </p:spPr>
        <p:txBody>
          <a:bodyPr wrap="square" anchor="t" lIns="0" rIns="0" tIns="0" bIns="0">
            <a:spAutoFit/>
          </a:bodyPr>
          <a:lstStyle/>
          <a:p>
            <a:pPr algn="l">
              <a:lnSpc>
                <a:spcPct val="115000"/>
              </a:lnSpc>
            </a:pPr>
            <a:r>
              <a:rPr sz="2600" b="1" i="0">
                <a:solidFill>
                  <a:srgbClr val="12332A"/>
                </a:solidFill>
                <a:latin typeface="Hiragino Kaku Gothic ProN"/>
              </a:rPr>
              <a:t>公式サイト制作（飲食10業種の専用デザイン）</a:t>
            </a:r>
          </a:p>
        </p:txBody>
      </p:sp>
      <p:sp>
        <p:nvSpPr>
          <p:cNvPr id="6" name="Rectangle 5"/>
          <p:cNvSpPr/>
          <p:nvPr/>
        </p:nvSpPr>
        <p:spPr>
          <a:xfrm>
            <a:off x="502920" y="1170432"/>
            <a:ext cx="1005840" cy="38100"/>
          </a:xfrm>
          <a:prstGeom prst="rect">
            <a:avLst/>
          </a:prstGeom>
          <a:solidFill>
            <a:srgbClr val="C15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5938520" y="1412240"/>
            <a:ext cx="5816600" cy="4079239"/>
          </a:xfrm>
          <a:prstGeom prst="rect">
            <a:avLst/>
          </a:prstGeom>
          <a:solidFill>
            <a:srgbClr val="FFFFFF"/>
          </a:solidFill>
          <a:ln w="12700">
            <a:solidFill>
              <a:srgbClr val="E7DEC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pl_restaurant.jpg"/>
          <p:cNvPicPr>
            <a:picLocks noChangeAspect="1"/>
          </p:cNvPicPr>
          <p:nvPr/>
        </p:nvPicPr>
        <p:blipFill>
          <a:blip r:embed="rId2"/>
          <a:stretch>
            <a:fillRect/>
          </a:stretch>
        </p:blipFill>
        <p:spPr>
          <a:xfrm>
            <a:off x="5989320" y="1915159"/>
            <a:ext cx="5715000" cy="3073400"/>
          </a:xfrm>
          <a:prstGeom prst="rect">
            <a:avLst/>
          </a:prstGeom>
        </p:spPr>
      </p:pic>
      <p:sp>
        <p:nvSpPr>
          <p:cNvPr id="9" name="TextBox 8"/>
          <p:cNvSpPr txBox="1"/>
          <p:nvPr/>
        </p:nvSpPr>
        <p:spPr>
          <a:xfrm>
            <a:off x="5989320" y="5513832"/>
            <a:ext cx="5715000" cy="274320"/>
          </a:xfrm>
          <a:prstGeom prst="rect">
            <a:avLst/>
          </a:prstGeom>
          <a:noFill/>
        </p:spPr>
        <p:txBody>
          <a:bodyPr wrap="square" anchor="t" lIns="0" rIns="0" tIns="0" bIns="0">
            <a:spAutoFit/>
          </a:bodyPr>
          <a:lstStyle/>
          <a:p>
            <a:pPr algn="ctr">
              <a:lnSpc>
                <a:spcPct val="115000"/>
              </a:lnSpc>
            </a:pPr>
            <a:r>
              <a:rPr sz="950" b="0" i="1">
                <a:solidFill>
                  <a:srgbClr val="9C9380"/>
                </a:solidFill>
                <a:latin typeface="Hiragino Kaku Gothic ProN"/>
              </a:rPr>
              <a:t>デザイン例：居酒屋・和食</a:t>
            </a:r>
          </a:p>
        </p:txBody>
      </p:sp>
      <p:sp>
        <p:nvSpPr>
          <p:cNvPr id="10" name="TextBox 9"/>
          <p:cNvSpPr txBox="1"/>
          <p:nvPr/>
        </p:nvSpPr>
        <p:spPr>
          <a:xfrm>
            <a:off x="502920" y="141732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できること</a:t>
            </a:r>
          </a:p>
        </p:txBody>
      </p:sp>
      <p:sp>
        <p:nvSpPr>
          <p:cNvPr id="11" name="TextBox 10"/>
          <p:cNvSpPr txBox="1"/>
          <p:nvPr/>
        </p:nvSpPr>
        <p:spPr>
          <a:xfrm>
            <a:off x="502920" y="1764792"/>
            <a:ext cx="5029200" cy="155448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業種に合わせた10種類の専用デザインから選んで公開</a:t>
            </a:r>
          </a:p>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文章・写真はお店ごとに差し替えて制作</a:t>
            </a:r>
          </a:p>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スマホ写真でも制作可能（写真選定のお手伝いも可）</a:t>
            </a:r>
          </a:p>
        </p:txBody>
      </p:sp>
      <p:sp>
        <p:nvSpPr>
          <p:cNvPr id="12" name="TextBox 11"/>
          <p:cNvSpPr txBox="1"/>
          <p:nvPr/>
        </p:nvSpPr>
        <p:spPr>
          <a:xfrm>
            <a:off x="502920" y="338328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お店にとってのメリット</a:t>
            </a:r>
          </a:p>
        </p:txBody>
      </p:sp>
      <p:sp>
        <p:nvSpPr>
          <p:cNvPr id="13" name="TextBox 12"/>
          <p:cNvSpPr txBox="1"/>
          <p:nvPr/>
        </p:nvSpPr>
        <p:spPr>
          <a:xfrm>
            <a:off x="502920" y="3730752"/>
            <a:ext cx="5029200" cy="146304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食べログ・SNSだけでなく、お店の「顔」となる公式サイトを持てる</a:t>
            </a:r>
          </a:p>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業種に合ったデザインで、初めて知った人にも安心感を与えられる</a:t>
            </a:r>
          </a:p>
        </p:txBody>
      </p:sp>
      <p:sp>
        <p:nvSpPr>
          <p:cNvPr id="14" name="Rounded Rectangle 13"/>
          <p:cNvSpPr/>
          <p:nvPr/>
        </p:nvSpPr>
        <p:spPr>
          <a:xfrm>
            <a:off x="502920" y="5623560"/>
            <a:ext cx="5029200" cy="566928"/>
          </a:xfrm>
          <a:prstGeom prst="roundRect">
            <a:avLst>
              <a:gd name="adj" fmla="val 15000"/>
            </a:avLst>
          </a:prstGeom>
          <a:solidFill>
            <a:srgbClr val="DCE7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85800" y="5623560"/>
            <a:ext cx="1188720" cy="566928"/>
          </a:xfrm>
          <a:prstGeom prst="rect">
            <a:avLst/>
          </a:prstGeom>
          <a:noFill/>
        </p:spPr>
        <p:txBody>
          <a:bodyPr wrap="square" anchor="ctr" lIns="0" rIns="0" tIns="0" bIns="0">
            <a:spAutoFit/>
          </a:bodyPr>
          <a:lstStyle/>
          <a:p>
            <a:pPr algn="l">
              <a:lnSpc>
                <a:spcPct val="115000"/>
              </a:lnSpc>
            </a:pPr>
            <a:r>
              <a:rPr sz="1150" b="1" i="0">
                <a:solidFill>
                  <a:srgbClr val="12332A"/>
                </a:solidFill>
                <a:latin typeface="Hiragino Kaku Gothic ProN"/>
              </a:rPr>
              <a:t>対応プラン</a:t>
            </a:r>
          </a:p>
        </p:txBody>
      </p:sp>
      <p:sp>
        <p:nvSpPr>
          <p:cNvPr id="16" name="TextBox 15"/>
          <p:cNvSpPr txBox="1"/>
          <p:nvPr/>
        </p:nvSpPr>
        <p:spPr>
          <a:xfrm>
            <a:off x="1874520" y="5623560"/>
            <a:ext cx="3474720" cy="566928"/>
          </a:xfrm>
          <a:prstGeom prst="rect">
            <a:avLst/>
          </a:prstGeom>
          <a:noFill/>
        </p:spPr>
        <p:txBody>
          <a:bodyPr wrap="square" anchor="ctr" lIns="0" rIns="0" tIns="0" bIns="0">
            <a:spAutoFit/>
          </a:bodyPr>
          <a:lstStyle/>
          <a:p>
            <a:pPr algn="l">
              <a:lnSpc>
                <a:spcPct val="115000"/>
              </a:lnSpc>
            </a:pPr>
            <a:r>
              <a:rPr sz="1250" b="1" i="0">
                <a:solidFill>
                  <a:srgbClr val="12332A"/>
                </a:solidFill>
                <a:latin typeface="Hiragino Kaku Gothic ProN"/>
              </a:rPr>
              <a:t>ライト／スタンダード／プレミアム／カスタム（個別デザイン）</a:t>
            </a:r>
          </a:p>
        </p:txBody>
      </p:sp>
      <p:sp>
        <p:nvSpPr>
          <p:cNvPr id="17" name="TextBox 16"/>
          <p:cNvSpPr txBox="1"/>
          <p:nvPr/>
        </p:nvSpPr>
        <p:spPr>
          <a:xfrm>
            <a:off x="502920" y="6519672"/>
            <a:ext cx="5486400" cy="274320"/>
          </a:xfrm>
          <a:prstGeom prst="rect">
            <a:avLst/>
          </a:prstGeom>
          <a:noFill/>
        </p:spPr>
        <p:txBody>
          <a:bodyPr wrap="square" anchor="t" lIns="0" rIns="0" tIns="0" bIns="0">
            <a:spAutoFit/>
          </a:bodyPr>
          <a:lstStyle/>
          <a:p>
            <a:pPr algn="l">
              <a:lnSpc>
                <a:spcPct val="115000"/>
              </a:lnSpc>
            </a:pPr>
            <a:r>
              <a:rPr sz="900" b="0" i="0">
                <a:solidFill>
                  <a:srgbClr val="9C9380"/>
                </a:solidFill>
                <a:latin typeface="Hiragino Kaku Gothic ProN"/>
              </a:rPr>
              <a:t>Musubi プラン別機能ガイド</a:t>
            </a:r>
          </a:p>
        </p:txBody>
      </p:sp>
      <p:sp>
        <p:nvSpPr>
          <p:cNvPr id="18" name="TextBox 17"/>
          <p:cNvSpPr txBox="1"/>
          <p:nvPr/>
        </p:nvSpPr>
        <p:spPr>
          <a:xfrm>
            <a:off x="10881360" y="6519672"/>
            <a:ext cx="822960" cy="274320"/>
          </a:xfrm>
          <a:prstGeom prst="rect">
            <a:avLst/>
          </a:prstGeom>
          <a:noFill/>
        </p:spPr>
        <p:txBody>
          <a:bodyPr wrap="square" anchor="t" lIns="0" rIns="0" tIns="0" bIns="0">
            <a:spAutoFit/>
          </a:bodyPr>
          <a:lstStyle/>
          <a:p>
            <a:pPr algn="r">
              <a:lnSpc>
                <a:spcPct val="115000"/>
              </a:lnSpc>
            </a:pPr>
            <a:r>
              <a:rPr sz="900" b="0" i="0">
                <a:solidFill>
                  <a:srgbClr val="9C9380"/>
                </a:solidFill>
                <a:latin typeface="Hiragino Kaku Gothic ProN"/>
              </a:rPr>
              <a:t>14</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8016"/>
          </a:xfrm>
          <a:prstGeom prst="rect">
            <a:avLst/>
          </a:prstGeom>
          <a:solidFill>
            <a:srgbClr val="1E4B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310896"/>
            <a:ext cx="7315200" cy="292608"/>
          </a:xfrm>
          <a:prstGeom prst="rect">
            <a:avLst/>
          </a:prstGeom>
          <a:noFill/>
        </p:spPr>
        <p:txBody>
          <a:bodyPr wrap="square" anchor="t" lIns="0" rIns="0" tIns="0" bIns="0">
            <a:spAutoFit/>
          </a:bodyPr>
          <a:lstStyle/>
          <a:p>
            <a:pPr algn="l">
              <a:lnSpc>
                <a:spcPct val="115000"/>
              </a:lnSpc>
            </a:pPr>
            <a:r>
              <a:rPr sz="1200" b="1" i="0">
                <a:solidFill>
                  <a:srgbClr val="A44823"/>
                </a:solidFill>
                <a:latin typeface="Hiragino Kaku Gothic ProN"/>
              </a:rPr>
              <a:t>機能詳細｜サイト標準機能</a:t>
            </a:r>
          </a:p>
        </p:txBody>
      </p:sp>
      <p:sp>
        <p:nvSpPr>
          <p:cNvPr id="5" name="TextBox 4"/>
          <p:cNvSpPr txBox="1"/>
          <p:nvPr/>
        </p:nvSpPr>
        <p:spPr>
          <a:xfrm>
            <a:off x="502920" y="566928"/>
            <a:ext cx="10515600" cy="640080"/>
          </a:xfrm>
          <a:prstGeom prst="rect">
            <a:avLst/>
          </a:prstGeom>
          <a:noFill/>
        </p:spPr>
        <p:txBody>
          <a:bodyPr wrap="square" anchor="t" lIns="0" rIns="0" tIns="0" bIns="0">
            <a:spAutoFit/>
          </a:bodyPr>
          <a:lstStyle/>
          <a:p>
            <a:pPr algn="l">
              <a:lnSpc>
                <a:spcPct val="115000"/>
              </a:lnSpc>
            </a:pPr>
            <a:r>
              <a:rPr sz="2600" b="1" i="0">
                <a:solidFill>
                  <a:srgbClr val="12332A"/>
                </a:solidFill>
                <a:latin typeface="Hiragino Kaku Gothic ProN"/>
              </a:rPr>
              <a:t>スマホ対応（レスポンシブデザイン）</a:t>
            </a:r>
          </a:p>
        </p:txBody>
      </p:sp>
      <p:sp>
        <p:nvSpPr>
          <p:cNvPr id="6" name="Rectangle 5"/>
          <p:cNvSpPr/>
          <p:nvPr/>
        </p:nvSpPr>
        <p:spPr>
          <a:xfrm>
            <a:off x="502920" y="1170432"/>
            <a:ext cx="1005840" cy="38100"/>
          </a:xfrm>
          <a:prstGeom prst="rect">
            <a:avLst/>
          </a:prstGeom>
          <a:solidFill>
            <a:srgbClr val="C15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5938520" y="1412240"/>
            <a:ext cx="5816600" cy="4079239"/>
          </a:xfrm>
          <a:prstGeom prst="rect">
            <a:avLst/>
          </a:prstGeom>
          <a:solidFill>
            <a:srgbClr val="FFFFFF"/>
          </a:solidFill>
          <a:ln w="12700">
            <a:solidFill>
              <a:srgbClr val="E7DEC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pl_restaurant_mobile.jpg"/>
          <p:cNvPicPr>
            <a:picLocks noChangeAspect="1"/>
          </p:cNvPicPr>
          <p:nvPr/>
        </p:nvPicPr>
        <p:blipFill>
          <a:blip r:embed="rId2"/>
          <a:stretch>
            <a:fillRect/>
          </a:stretch>
        </p:blipFill>
        <p:spPr>
          <a:xfrm>
            <a:off x="7927816" y="1463040"/>
            <a:ext cx="1838008" cy="3977639"/>
          </a:xfrm>
          <a:prstGeom prst="rect">
            <a:avLst/>
          </a:prstGeom>
        </p:spPr>
      </p:pic>
      <p:sp>
        <p:nvSpPr>
          <p:cNvPr id="9" name="TextBox 8"/>
          <p:cNvSpPr txBox="1"/>
          <p:nvPr/>
        </p:nvSpPr>
        <p:spPr>
          <a:xfrm>
            <a:off x="5989320" y="5513832"/>
            <a:ext cx="5715000" cy="274320"/>
          </a:xfrm>
          <a:prstGeom prst="rect">
            <a:avLst/>
          </a:prstGeom>
          <a:noFill/>
        </p:spPr>
        <p:txBody>
          <a:bodyPr wrap="square" anchor="t" lIns="0" rIns="0" tIns="0" bIns="0">
            <a:spAutoFit/>
          </a:bodyPr>
          <a:lstStyle/>
          <a:p>
            <a:pPr algn="ctr">
              <a:lnSpc>
                <a:spcPct val="115000"/>
              </a:lnSpc>
            </a:pPr>
            <a:r>
              <a:rPr sz="950" b="0" i="1">
                <a:solidFill>
                  <a:srgbClr val="9C9380"/>
                </a:solidFill>
                <a:latin typeface="Hiragino Kaku Gothic ProN"/>
              </a:rPr>
              <a:t>スマホ表示イメージ</a:t>
            </a:r>
          </a:p>
        </p:txBody>
      </p:sp>
      <p:sp>
        <p:nvSpPr>
          <p:cNvPr id="10" name="TextBox 9"/>
          <p:cNvSpPr txBox="1"/>
          <p:nvPr/>
        </p:nvSpPr>
        <p:spPr>
          <a:xfrm>
            <a:off x="502920" y="141732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できること</a:t>
            </a:r>
          </a:p>
        </p:txBody>
      </p:sp>
      <p:sp>
        <p:nvSpPr>
          <p:cNvPr id="11" name="TextBox 10"/>
          <p:cNvSpPr txBox="1"/>
          <p:nvPr/>
        </p:nvSpPr>
        <p:spPr>
          <a:xfrm>
            <a:off x="502920" y="1764792"/>
            <a:ext cx="5029200" cy="155448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パソコン・タブレット・スマホの画面幅に自動で最適化</a:t>
            </a:r>
          </a:p>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文字サイズやボタンもスマホでの押しやすさを基準に設計</a:t>
            </a:r>
          </a:p>
        </p:txBody>
      </p:sp>
      <p:sp>
        <p:nvSpPr>
          <p:cNvPr id="12" name="TextBox 11"/>
          <p:cNvSpPr txBox="1"/>
          <p:nvPr/>
        </p:nvSpPr>
        <p:spPr>
          <a:xfrm>
            <a:off x="502920" y="338328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お店にとってのメリット</a:t>
            </a:r>
          </a:p>
        </p:txBody>
      </p:sp>
      <p:sp>
        <p:nvSpPr>
          <p:cNvPr id="13" name="TextBox 12"/>
          <p:cNvSpPr txBox="1"/>
          <p:nvPr/>
        </p:nvSpPr>
        <p:spPr>
          <a:xfrm>
            <a:off x="502920" y="3730752"/>
            <a:ext cx="5029200" cy="146304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来店客の多くはスマホで検索・閲覧するため、離脱を防げる</a:t>
            </a:r>
          </a:p>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外出先からでも見やすく、予約や道順の確認がしやすい</a:t>
            </a:r>
          </a:p>
        </p:txBody>
      </p:sp>
      <p:sp>
        <p:nvSpPr>
          <p:cNvPr id="14" name="Rounded Rectangle 13"/>
          <p:cNvSpPr/>
          <p:nvPr/>
        </p:nvSpPr>
        <p:spPr>
          <a:xfrm>
            <a:off x="502920" y="5623560"/>
            <a:ext cx="5029200" cy="566928"/>
          </a:xfrm>
          <a:prstGeom prst="roundRect">
            <a:avLst>
              <a:gd name="adj" fmla="val 15000"/>
            </a:avLst>
          </a:prstGeom>
          <a:solidFill>
            <a:srgbClr val="DCE7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85800" y="5623560"/>
            <a:ext cx="1188720" cy="566928"/>
          </a:xfrm>
          <a:prstGeom prst="rect">
            <a:avLst/>
          </a:prstGeom>
          <a:noFill/>
        </p:spPr>
        <p:txBody>
          <a:bodyPr wrap="square" anchor="ctr" lIns="0" rIns="0" tIns="0" bIns="0">
            <a:spAutoFit/>
          </a:bodyPr>
          <a:lstStyle/>
          <a:p>
            <a:pPr algn="l">
              <a:lnSpc>
                <a:spcPct val="115000"/>
              </a:lnSpc>
            </a:pPr>
            <a:r>
              <a:rPr sz="1150" b="1" i="0">
                <a:solidFill>
                  <a:srgbClr val="12332A"/>
                </a:solidFill>
                <a:latin typeface="Hiragino Kaku Gothic ProN"/>
              </a:rPr>
              <a:t>対応プラン</a:t>
            </a:r>
          </a:p>
        </p:txBody>
      </p:sp>
      <p:sp>
        <p:nvSpPr>
          <p:cNvPr id="16" name="TextBox 15"/>
          <p:cNvSpPr txBox="1"/>
          <p:nvPr/>
        </p:nvSpPr>
        <p:spPr>
          <a:xfrm>
            <a:off x="1874520" y="5623560"/>
            <a:ext cx="3474720" cy="566928"/>
          </a:xfrm>
          <a:prstGeom prst="rect">
            <a:avLst/>
          </a:prstGeom>
          <a:noFill/>
        </p:spPr>
        <p:txBody>
          <a:bodyPr wrap="square" anchor="ctr" lIns="0" rIns="0" tIns="0" bIns="0">
            <a:spAutoFit/>
          </a:bodyPr>
          <a:lstStyle/>
          <a:p>
            <a:pPr algn="l">
              <a:lnSpc>
                <a:spcPct val="115000"/>
              </a:lnSpc>
            </a:pPr>
            <a:r>
              <a:rPr sz="1250" b="1" i="0">
                <a:solidFill>
                  <a:srgbClr val="12332A"/>
                </a:solidFill>
                <a:latin typeface="Hiragino Kaku Gothic ProN"/>
              </a:rPr>
              <a:t>全プラン共通</a:t>
            </a:r>
          </a:p>
        </p:txBody>
      </p:sp>
      <p:sp>
        <p:nvSpPr>
          <p:cNvPr id="17" name="TextBox 16"/>
          <p:cNvSpPr txBox="1"/>
          <p:nvPr/>
        </p:nvSpPr>
        <p:spPr>
          <a:xfrm>
            <a:off x="502920" y="6519672"/>
            <a:ext cx="5486400" cy="274320"/>
          </a:xfrm>
          <a:prstGeom prst="rect">
            <a:avLst/>
          </a:prstGeom>
          <a:noFill/>
        </p:spPr>
        <p:txBody>
          <a:bodyPr wrap="square" anchor="t" lIns="0" rIns="0" tIns="0" bIns="0">
            <a:spAutoFit/>
          </a:bodyPr>
          <a:lstStyle/>
          <a:p>
            <a:pPr algn="l">
              <a:lnSpc>
                <a:spcPct val="115000"/>
              </a:lnSpc>
            </a:pPr>
            <a:r>
              <a:rPr sz="900" b="0" i="0">
                <a:solidFill>
                  <a:srgbClr val="9C9380"/>
                </a:solidFill>
                <a:latin typeface="Hiragino Kaku Gothic ProN"/>
              </a:rPr>
              <a:t>Musubi プラン別機能ガイド</a:t>
            </a:r>
          </a:p>
        </p:txBody>
      </p:sp>
      <p:sp>
        <p:nvSpPr>
          <p:cNvPr id="18" name="TextBox 17"/>
          <p:cNvSpPr txBox="1"/>
          <p:nvPr/>
        </p:nvSpPr>
        <p:spPr>
          <a:xfrm>
            <a:off x="10881360" y="6519672"/>
            <a:ext cx="822960" cy="274320"/>
          </a:xfrm>
          <a:prstGeom prst="rect">
            <a:avLst/>
          </a:prstGeom>
          <a:noFill/>
        </p:spPr>
        <p:txBody>
          <a:bodyPr wrap="square" anchor="t" lIns="0" rIns="0" tIns="0" bIns="0">
            <a:spAutoFit/>
          </a:bodyPr>
          <a:lstStyle/>
          <a:p>
            <a:pPr algn="r">
              <a:lnSpc>
                <a:spcPct val="115000"/>
              </a:lnSpc>
            </a:pPr>
            <a:r>
              <a:rPr sz="900" b="0" i="0">
                <a:solidFill>
                  <a:srgbClr val="9C9380"/>
                </a:solidFill>
                <a:latin typeface="Hiragino Kaku Gothic ProN"/>
              </a:rPr>
              <a:t>15</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8016"/>
          </a:xfrm>
          <a:prstGeom prst="rect">
            <a:avLst/>
          </a:prstGeom>
          <a:solidFill>
            <a:srgbClr val="1E4B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310896"/>
            <a:ext cx="7315200" cy="292608"/>
          </a:xfrm>
          <a:prstGeom prst="rect">
            <a:avLst/>
          </a:prstGeom>
          <a:noFill/>
        </p:spPr>
        <p:txBody>
          <a:bodyPr wrap="square" anchor="t" lIns="0" rIns="0" tIns="0" bIns="0">
            <a:spAutoFit/>
          </a:bodyPr>
          <a:lstStyle/>
          <a:p>
            <a:pPr algn="l">
              <a:lnSpc>
                <a:spcPct val="115000"/>
              </a:lnSpc>
            </a:pPr>
            <a:r>
              <a:rPr sz="1200" b="1" i="0">
                <a:solidFill>
                  <a:srgbClr val="A44823"/>
                </a:solidFill>
                <a:latin typeface="Hiragino Kaku Gothic ProN"/>
              </a:rPr>
              <a:t>機能詳細｜サイト標準機能</a:t>
            </a:r>
          </a:p>
        </p:txBody>
      </p:sp>
      <p:sp>
        <p:nvSpPr>
          <p:cNvPr id="5" name="TextBox 4"/>
          <p:cNvSpPr txBox="1"/>
          <p:nvPr/>
        </p:nvSpPr>
        <p:spPr>
          <a:xfrm>
            <a:off x="502920" y="566928"/>
            <a:ext cx="10515600" cy="640080"/>
          </a:xfrm>
          <a:prstGeom prst="rect">
            <a:avLst/>
          </a:prstGeom>
          <a:noFill/>
        </p:spPr>
        <p:txBody>
          <a:bodyPr wrap="square" anchor="t" lIns="0" rIns="0" tIns="0" bIns="0">
            <a:spAutoFit/>
          </a:bodyPr>
          <a:lstStyle/>
          <a:p>
            <a:pPr algn="l">
              <a:lnSpc>
                <a:spcPct val="115000"/>
              </a:lnSpc>
            </a:pPr>
            <a:r>
              <a:rPr sz="2600" b="1" i="0">
                <a:solidFill>
                  <a:srgbClr val="12332A"/>
                </a:solidFill>
                <a:latin typeface="Hiragino Kaku Gothic ProN"/>
              </a:rPr>
              <a:t>Google口コミの表示</a:t>
            </a:r>
          </a:p>
        </p:txBody>
      </p:sp>
      <p:sp>
        <p:nvSpPr>
          <p:cNvPr id="6" name="Rectangle 5"/>
          <p:cNvSpPr/>
          <p:nvPr/>
        </p:nvSpPr>
        <p:spPr>
          <a:xfrm>
            <a:off x="502920" y="1170432"/>
            <a:ext cx="1005840" cy="38100"/>
          </a:xfrm>
          <a:prstGeom prst="rect">
            <a:avLst/>
          </a:prstGeom>
          <a:solidFill>
            <a:srgbClr val="C15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5938520" y="1412240"/>
            <a:ext cx="5816600" cy="4079239"/>
          </a:xfrm>
          <a:prstGeom prst="rect">
            <a:avLst/>
          </a:prstGeom>
          <a:solidFill>
            <a:srgbClr val="FFFFFF"/>
          </a:solidFill>
          <a:ln w="12700">
            <a:solidFill>
              <a:srgbClr val="E7DEC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reviews_google.jpg"/>
          <p:cNvPicPr>
            <a:picLocks noChangeAspect="1"/>
          </p:cNvPicPr>
          <p:nvPr/>
        </p:nvPicPr>
        <p:blipFill>
          <a:blip r:embed="rId2"/>
          <a:stretch>
            <a:fillRect/>
          </a:stretch>
        </p:blipFill>
        <p:spPr>
          <a:xfrm>
            <a:off x="5989320" y="2399876"/>
            <a:ext cx="5715000" cy="2103966"/>
          </a:xfrm>
          <a:prstGeom prst="rect">
            <a:avLst/>
          </a:prstGeom>
        </p:spPr>
      </p:pic>
      <p:sp>
        <p:nvSpPr>
          <p:cNvPr id="9" name="TextBox 8"/>
          <p:cNvSpPr txBox="1"/>
          <p:nvPr/>
        </p:nvSpPr>
        <p:spPr>
          <a:xfrm>
            <a:off x="5989320" y="5513832"/>
            <a:ext cx="5715000" cy="274320"/>
          </a:xfrm>
          <a:prstGeom prst="rect">
            <a:avLst/>
          </a:prstGeom>
          <a:noFill/>
        </p:spPr>
        <p:txBody>
          <a:bodyPr wrap="square" anchor="t" lIns="0" rIns="0" tIns="0" bIns="0">
            <a:spAutoFit/>
          </a:bodyPr>
          <a:lstStyle/>
          <a:p>
            <a:pPr algn="ctr">
              <a:lnSpc>
                <a:spcPct val="115000"/>
              </a:lnSpc>
            </a:pPr>
            <a:r>
              <a:rPr sz="950" b="0" i="1">
                <a:solidFill>
                  <a:srgbClr val="9C9380"/>
                </a:solidFill>
                <a:latin typeface="Hiragino Kaku Gothic ProN"/>
              </a:rPr>
              <a:t>公式サイト表示例：お客さまの声セクション</a:t>
            </a:r>
          </a:p>
        </p:txBody>
      </p:sp>
      <p:sp>
        <p:nvSpPr>
          <p:cNvPr id="10" name="TextBox 9"/>
          <p:cNvSpPr txBox="1"/>
          <p:nvPr/>
        </p:nvSpPr>
        <p:spPr>
          <a:xfrm>
            <a:off x="502920" y="141732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できること</a:t>
            </a:r>
          </a:p>
        </p:txBody>
      </p:sp>
      <p:sp>
        <p:nvSpPr>
          <p:cNvPr id="11" name="TextBox 10"/>
          <p:cNvSpPr txBox="1"/>
          <p:nvPr/>
        </p:nvSpPr>
        <p:spPr>
          <a:xfrm>
            <a:off x="502920" y="1764792"/>
            <a:ext cx="5029200" cy="155448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Googleに投稿された口コミの評価・件数を公式サイトに表示</a:t>
            </a:r>
          </a:p>
        </p:txBody>
      </p:sp>
      <p:sp>
        <p:nvSpPr>
          <p:cNvPr id="12" name="TextBox 11"/>
          <p:cNvSpPr txBox="1"/>
          <p:nvPr/>
        </p:nvSpPr>
        <p:spPr>
          <a:xfrm>
            <a:off x="502920" y="338328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お店にとってのメリット</a:t>
            </a:r>
          </a:p>
        </p:txBody>
      </p:sp>
      <p:sp>
        <p:nvSpPr>
          <p:cNvPr id="13" name="TextBox 12"/>
          <p:cNvSpPr txBox="1"/>
          <p:nvPr/>
        </p:nvSpPr>
        <p:spPr>
          <a:xfrm>
            <a:off x="502920" y="3730752"/>
            <a:ext cx="5029200" cy="146304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サイト訪問者がその場で評判を確認でき、来店の後押しになる</a:t>
            </a:r>
          </a:p>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口コミページへの遷移で、Google上での存在感も高まる</a:t>
            </a:r>
          </a:p>
        </p:txBody>
      </p:sp>
      <p:sp>
        <p:nvSpPr>
          <p:cNvPr id="14" name="Rounded Rectangle 13"/>
          <p:cNvSpPr/>
          <p:nvPr/>
        </p:nvSpPr>
        <p:spPr>
          <a:xfrm>
            <a:off x="502920" y="5623560"/>
            <a:ext cx="5029200" cy="566928"/>
          </a:xfrm>
          <a:prstGeom prst="roundRect">
            <a:avLst>
              <a:gd name="adj" fmla="val 15000"/>
            </a:avLst>
          </a:prstGeom>
          <a:solidFill>
            <a:srgbClr val="DCE7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85800" y="5623560"/>
            <a:ext cx="1188720" cy="566928"/>
          </a:xfrm>
          <a:prstGeom prst="rect">
            <a:avLst/>
          </a:prstGeom>
          <a:noFill/>
        </p:spPr>
        <p:txBody>
          <a:bodyPr wrap="square" anchor="ctr" lIns="0" rIns="0" tIns="0" bIns="0">
            <a:spAutoFit/>
          </a:bodyPr>
          <a:lstStyle/>
          <a:p>
            <a:pPr algn="l">
              <a:lnSpc>
                <a:spcPct val="115000"/>
              </a:lnSpc>
            </a:pPr>
            <a:r>
              <a:rPr sz="1150" b="1" i="0">
                <a:solidFill>
                  <a:srgbClr val="12332A"/>
                </a:solidFill>
                <a:latin typeface="Hiragino Kaku Gothic ProN"/>
              </a:rPr>
              <a:t>対応プラン</a:t>
            </a:r>
          </a:p>
        </p:txBody>
      </p:sp>
      <p:sp>
        <p:nvSpPr>
          <p:cNvPr id="16" name="TextBox 15"/>
          <p:cNvSpPr txBox="1"/>
          <p:nvPr/>
        </p:nvSpPr>
        <p:spPr>
          <a:xfrm>
            <a:off x="1874520" y="5623560"/>
            <a:ext cx="3474720" cy="566928"/>
          </a:xfrm>
          <a:prstGeom prst="rect">
            <a:avLst/>
          </a:prstGeom>
          <a:noFill/>
        </p:spPr>
        <p:txBody>
          <a:bodyPr wrap="square" anchor="ctr" lIns="0" rIns="0" tIns="0" bIns="0">
            <a:spAutoFit/>
          </a:bodyPr>
          <a:lstStyle/>
          <a:p>
            <a:pPr algn="l">
              <a:lnSpc>
                <a:spcPct val="115000"/>
              </a:lnSpc>
            </a:pPr>
            <a:r>
              <a:rPr sz="1250" b="1" i="0">
                <a:solidFill>
                  <a:srgbClr val="12332A"/>
                </a:solidFill>
                <a:latin typeface="Hiragino Kaku Gothic ProN"/>
              </a:rPr>
              <a:t>全プラン共通</a:t>
            </a:r>
          </a:p>
        </p:txBody>
      </p:sp>
      <p:sp>
        <p:nvSpPr>
          <p:cNvPr id="17" name="TextBox 16"/>
          <p:cNvSpPr txBox="1"/>
          <p:nvPr/>
        </p:nvSpPr>
        <p:spPr>
          <a:xfrm>
            <a:off x="502920" y="6519672"/>
            <a:ext cx="5486400" cy="274320"/>
          </a:xfrm>
          <a:prstGeom prst="rect">
            <a:avLst/>
          </a:prstGeom>
          <a:noFill/>
        </p:spPr>
        <p:txBody>
          <a:bodyPr wrap="square" anchor="t" lIns="0" rIns="0" tIns="0" bIns="0">
            <a:spAutoFit/>
          </a:bodyPr>
          <a:lstStyle/>
          <a:p>
            <a:pPr algn="l">
              <a:lnSpc>
                <a:spcPct val="115000"/>
              </a:lnSpc>
            </a:pPr>
            <a:r>
              <a:rPr sz="900" b="0" i="0">
                <a:solidFill>
                  <a:srgbClr val="9C9380"/>
                </a:solidFill>
                <a:latin typeface="Hiragino Kaku Gothic ProN"/>
              </a:rPr>
              <a:t>Musubi プラン別機能ガイド</a:t>
            </a:r>
          </a:p>
        </p:txBody>
      </p:sp>
      <p:sp>
        <p:nvSpPr>
          <p:cNvPr id="18" name="TextBox 17"/>
          <p:cNvSpPr txBox="1"/>
          <p:nvPr/>
        </p:nvSpPr>
        <p:spPr>
          <a:xfrm>
            <a:off x="10881360" y="6519672"/>
            <a:ext cx="822960" cy="274320"/>
          </a:xfrm>
          <a:prstGeom prst="rect">
            <a:avLst/>
          </a:prstGeom>
          <a:noFill/>
        </p:spPr>
        <p:txBody>
          <a:bodyPr wrap="square" anchor="t" lIns="0" rIns="0" tIns="0" bIns="0">
            <a:spAutoFit/>
          </a:bodyPr>
          <a:lstStyle/>
          <a:p>
            <a:pPr algn="r">
              <a:lnSpc>
                <a:spcPct val="115000"/>
              </a:lnSpc>
            </a:pPr>
            <a:r>
              <a:rPr sz="900" b="0" i="0">
                <a:solidFill>
                  <a:srgbClr val="9C9380"/>
                </a:solidFill>
                <a:latin typeface="Hiragino Kaku Gothic ProN"/>
              </a:rPr>
              <a:t>16</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8016"/>
          </a:xfrm>
          <a:prstGeom prst="rect">
            <a:avLst/>
          </a:prstGeom>
          <a:solidFill>
            <a:srgbClr val="1E4B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310896"/>
            <a:ext cx="7315200" cy="292608"/>
          </a:xfrm>
          <a:prstGeom prst="rect">
            <a:avLst/>
          </a:prstGeom>
          <a:noFill/>
        </p:spPr>
        <p:txBody>
          <a:bodyPr wrap="square" anchor="t" lIns="0" rIns="0" tIns="0" bIns="0">
            <a:spAutoFit/>
          </a:bodyPr>
          <a:lstStyle/>
          <a:p>
            <a:pPr algn="l">
              <a:lnSpc>
                <a:spcPct val="115000"/>
              </a:lnSpc>
            </a:pPr>
            <a:r>
              <a:rPr sz="1200" b="1" i="0">
                <a:solidFill>
                  <a:srgbClr val="A44823"/>
                </a:solidFill>
                <a:latin typeface="Hiragino Kaku Gothic ProN"/>
              </a:rPr>
              <a:t>機能詳細｜サイト標準機能</a:t>
            </a:r>
          </a:p>
        </p:txBody>
      </p:sp>
      <p:sp>
        <p:nvSpPr>
          <p:cNvPr id="5" name="TextBox 4"/>
          <p:cNvSpPr txBox="1"/>
          <p:nvPr/>
        </p:nvSpPr>
        <p:spPr>
          <a:xfrm>
            <a:off x="502920" y="566928"/>
            <a:ext cx="10515600" cy="640080"/>
          </a:xfrm>
          <a:prstGeom prst="rect">
            <a:avLst/>
          </a:prstGeom>
          <a:noFill/>
        </p:spPr>
        <p:txBody>
          <a:bodyPr wrap="square" anchor="t" lIns="0" rIns="0" tIns="0" bIns="0">
            <a:spAutoFit/>
          </a:bodyPr>
          <a:lstStyle/>
          <a:p>
            <a:pPr algn="l">
              <a:lnSpc>
                <a:spcPct val="115000"/>
              </a:lnSpc>
            </a:pPr>
            <a:r>
              <a:rPr sz="2600" b="1" i="0">
                <a:solidFill>
                  <a:srgbClr val="12332A"/>
                </a:solidFill>
                <a:latin typeface="Hiragino Kaku Gothic ProN"/>
              </a:rPr>
              <a:t>食べログ／Instagram／Googleマップ導線</a:t>
            </a:r>
          </a:p>
        </p:txBody>
      </p:sp>
      <p:sp>
        <p:nvSpPr>
          <p:cNvPr id="6" name="Rectangle 5"/>
          <p:cNvSpPr/>
          <p:nvPr/>
        </p:nvSpPr>
        <p:spPr>
          <a:xfrm>
            <a:off x="502920" y="1170432"/>
            <a:ext cx="1005840" cy="38100"/>
          </a:xfrm>
          <a:prstGeom prst="rect">
            <a:avLst/>
          </a:prstGeom>
          <a:solidFill>
            <a:srgbClr val="C15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5938520" y="1412240"/>
            <a:ext cx="5816600" cy="4079239"/>
          </a:xfrm>
          <a:prstGeom prst="rect">
            <a:avLst/>
          </a:prstGeom>
          <a:solidFill>
            <a:srgbClr val="FFFFFF"/>
          </a:solidFill>
          <a:ln w="12700">
            <a:solidFill>
              <a:srgbClr val="E7DEC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sns_links.jpg"/>
          <p:cNvPicPr>
            <a:picLocks noChangeAspect="1"/>
          </p:cNvPicPr>
          <p:nvPr/>
        </p:nvPicPr>
        <p:blipFill>
          <a:blip r:embed="rId2"/>
          <a:stretch>
            <a:fillRect/>
          </a:stretch>
        </p:blipFill>
        <p:spPr>
          <a:xfrm>
            <a:off x="6290602" y="1463040"/>
            <a:ext cx="5112436" cy="3977639"/>
          </a:xfrm>
          <a:prstGeom prst="rect">
            <a:avLst/>
          </a:prstGeom>
        </p:spPr>
      </p:pic>
      <p:sp>
        <p:nvSpPr>
          <p:cNvPr id="9" name="TextBox 8"/>
          <p:cNvSpPr txBox="1"/>
          <p:nvPr/>
        </p:nvSpPr>
        <p:spPr>
          <a:xfrm>
            <a:off x="5989320" y="5513832"/>
            <a:ext cx="5715000" cy="274320"/>
          </a:xfrm>
          <a:prstGeom prst="rect">
            <a:avLst/>
          </a:prstGeom>
          <a:noFill/>
        </p:spPr>
        <p:txBody>
          <a:bodyPr wrap="square" anchor="t" lIns="0" rIns="0" tIns="0" bIns="0">
            <a:spAutoFit/>
          </a:bodyPr>
          <a:lstStyle/>
          <a:p>
            <a:pPr algn="ctr">
              <a:lnSpc>
                <a:spcPct val="115000"/>
              </a:lnSpc>
            </a:pPr>
            <a:r>
              <a:rPr sz="950" b="0" i="1">
                <a:solidFill>
                  <a:srgbClr val="9C9380"/>
                </a:solidFill>
                <a:latin typeface="Hiragino Kaku Gothic ProN"/>
              </a:rPr>
              <a:t>公式サイト表示例：食べログ／Instagram／Googleマップ導線</a:t>
            </a:r>
          </a:p>
        </p:txBody>
      </p:sp>
      <p:sp>
        <p:nvSpPr>
          <p:cNvPr id="10" name="TextBox 9"/>
          <p:cNvSpPr txBox="1"/>
          <p:nvPr/>
        </p:nvSpPr>
        <p:spPr>
          <a:xfrm>
            <a:off x="502920" y="141732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できること</a:t>
            </a:r>
          </a:p>
        </p:txBody>
      </p:sp>
      <p:sp>
        <p:nvSpPr>
          <p:cNvPr id="11" name="TextBox 10"/>
          <p:cNvSpPr txBox="1"/>
          <p:nvPr/>
        </p:nvSpPr>
        <p:spPr>
          <a:xfrm>
            <a:off x="502920" y="1764792"/>
            <a:ext cx="5029200" cy="155448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公式サイトから食べログ・Instagram・Googleマップへのボタンを設置</a:t>
            </a:r>
          </a:p>
        </p:txBody>
      </p:sp>
      <p:sp>
        <p:nvSpPr>
          <p:cNvPr id="12" name="TextBox 11"/>
          <p:cNvSpPr txBox="1"/>
          <p:nvPr/>
        </p:nvSpPr>
        <p:spPr>
          <a:xfrm>
            <a:off x="502920" y="338328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お店にとってのメリット</a:t>
            </a:r>
          </a:p>
        </p:txBody>
      </p:sp>
      <p:sp>
        <p:nvSpPr>
          <p:cNvPr id="13" name="TextBox 12"/>
          <p:cNvSpPr txBox="1"/>
          <p:nvPr/>
        </p:nvSpPr>
        <p:spPr>
          <a:xfrm>
            <a:off x="502920" y="3730752"/>
            <a:ext cx="5029200" cy="146304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既存の集客チャネル（食べログ等）はやめず、公式サイトが受け皿として機能する</a:t>
            </a:r>
          </a:p>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行き方や最新の投稿写真など、お客様が知りたい情報にすぐたどり着ける</a:t>
            </a:r>
          </a:p>
        </p:txBody>
      </p:sp>
      <p:sp>
        <p:nvSpPr>
          <p:cNvPr id="14" name="Rounded Rectangle 13"/>
          <p:cNvSpPr/>
          <p:nvPr/>
        </p:nvSpPr>
        <p:spPr>
          <a:xfrm>
            <a:off x="502920" y="5623560"/>
            <a:ext cx="5029200" cy="566928"/>
          </a:xfrm>
          <a:prstGeom prst="roundRect">
            <a:avLst>
              <a:gd name="adj" fmla="val 15000"/>
            </a:avLst>
          </a:prstGeom>
          <a:solidFill>
            <a:srgbClr val="DCE7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85800" y="5623560"/>
            <a:ext cx="1188720" cy="566928"/>
          </a:xfrm>
          <a:prstGeom prst="rect">
            <a:avLst/>
          </a:prstGeom>
          <a:noFill/>
        </p:spPr>
        <p:txBody>
          <a:bodyPr wrap="square" anchor="ctr" lIns="0" rIns="0" tIns="0" bIns="0">
            <a:spAutoFit/>
          </a:bodyPr>
          <a:lstStyle/>
          <a:p>
            <a:pPr algn="l">
              <a:lnSpc>
                <a:spcPct val="115000"/>
              </a:lnSpc>
            </a:pPr>
            <a:r>
              <a:rPr sz="1150" b="1" i="0">
                <a:solidFill>
                  <a:srgbClr val="12332A"/>
                </a:solidFill>
                <a:latin typeface="Hiragino Kaku Gothic ProN"/>
              </a:rPr>
              <a:t>対応プラン</a:t>
            </a:r>
          </a:p>
        </p:txBody>
      </p:sp>
      <p:sp>
        <p:nvSpPr>
          <p:cNvPr id="16" name="TextBox 15"/>
          <p:cNvSpPr txBox="1"/>
          <p:nvPr/>
        </p:nvSpPr>
        <p:spPr>
          <a:xfrm>
            <a:off x="1874520" y="5623560"/>
            <a:ext cx="3474720" cy="566928"/>
          </a:xfrm>
          <a:prstGeom prst="rect">
            <a:avLst/>
          </a:prstGeom>
          <a:noFill/>
        </p:spPr>
        <p:txBody>
          <a:bodyPr wrap="square" anchor="ctr" lIns="0" rIns="0" tIns="0" bIns="0">
            <a:spAutoFit/>
          </a:bodyPr>
          <a:lstStyle/>
          <a:p>
            <a:pPr algn="l">
              <a:lnSpc>
                <a:spcPct val="115000"/>
              </a:lnSpc>
            </a:pPr>
            <a:r>
              <a:rPr sz="1250" b="1" i="0">
                <a:solidFill>
                  <a:srgbClr val="12332A"/>
                </a:solidFill>
                <a:latin typeface="Hiragino Kaku Gothic ProN"/>
              </a:rPr>
              <a:t>全プラン共通</a:t>
            </a:r>
          </a:p>
        </p:txBody>
      </p:sp>
      <p:sp>
        <p:nvSpPr>
          <p:cNvPr id="17" name="TextBox 16"/>
          <p:cNvSpPr txBox="1"/>
          <p:nvPr/>
        </p:nvSpPr>
        <p:spPr>
          <a:xfrm>
            <a:off x="502920" y="6519672"/>
            <a:ext cx="5486400" cy="274320"/>
          </a:xfrm>
          <a:prstGeom prst="rect">
            <a:avLst/>
          </a:prstGeom>
          <a:noFill/>
        </p:spPr>
        <p:txBody>
          <a:bodyPr wrap="square" anchor="t" lIns="0" rIns="0" tIns="0" bIns="0">
            <a:spAutoFit/>
          </a:bodyPr>
          <a:lstStyle/>
          <a:p>
            <a:pPr algn="l">
              <a:lnSpc>
                <a:spcPct val="115000"/>
              </a:lnSpc>
            </a:pPr>
            <a:r>
              <a:rPr sz="900" b="0" i="0">
                <a:solidFill>
                  <a:srgbClr val="9C9380"/>
                </a:solidFill>
                <a:latin typeface="Hiragino Kaku Gothic ProN"/>
              </a:rPr>
              <a:t>Musubi プラン別機能ガイド</a:t>
            </a:r>
          </a:p>
        </p:txBody>
      </p:sp>
      <p:sp>
        <p:nvSpPr>
          <p:cNvPr id="18" name="TextBox 17"/>
          <p:cNvSpPr txBox="1"/>
          <p:nvPr/>
        </p:nvSpPr>
        <p:spPr>
          <a:xfrm>
            <a:off x="10881360" y="6519672"/>
            <a:ext cx="822960" cy="274320"/>
          </a:xfrm>
          <a:prstGeom prst="rect">
            <a:avLst/>
          </a:prstGeom>
          <a:noFill/>
        </p:spPr>
        <p:txBody>
          <a:bodyPr wrap="square" anchor="t" lIns="0" rIns="0" tIns="0" bIns="0">
            <a:spAutoFit/>
          </a:bodyPr>
          <a:lstStyle/>
          <a:p>
            <a:pPr algn="r">
              <a:lnSpc>
                <a:spcPct val="115000"/>
              </a:lnSpc>
            </a:pPr>
            <a:r>
              <a:rPr sz="900" b="0" i="0">
                <a:solidFill>
                  <a:srgbClr val="9C9380"/>
                </a:solidFill>
                <a:latin typeface="Hiragino Kaku Gothic ProN"/>
              </a:rPr>
              <a:t>17</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8016"/>
          </a:xfrm>
          <a:prstGeom prst="rect">
            <a:avLst/>
          </a:prstGeom>
          <a:solidFill>
            <a:srgbClr val="1E4B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310896"/>
            <a:ext cx="7315200" cy="292608"/>
          </a:xfrm>
          <a:prstGeom prst="rect">
            <a:avLst/>
          </a:prstGeom>
          <a:noFill/>
        </p:spPr>
        <p:txBody>
          <a:bodyPr wrap="square" anchor="t" lIns="0" rIns="0" tIns="0" bIns="0">
            <a:spAutoFit/>
          </a:bodyPr>
          <a:lstStyle/>
          <a:p>
            <a:pPr algn="l">
              <a:lnSpc>
                <a:spcPct val="115000"/>
              </a:lnSpc>
            </a:pPr>
            <a:r>
              <a:rPr sz="1200" b="1" i="0">
                <a:solidFill>
                  <a:srgbClr val="A44823"/>
                </a:solidFill>
                <a:latin typeface="Hiragino Kaku Gothic ProN"/>
              </a:rPr>
              <a:t>機能詳細｜サイト標準機能</a:t>
            </a:r>
          </a:p>
        </p:txBody>
      </p:sp>
      <p:sp>
        <p:nvSpPr>
          <p:cNvPr id="5" name="TextBox 4"/>
          <p:cNvSpPr txBox="1"/>
          <p:nvPr/>
        </p:nvSpPr>
        <p:spPr>
          <a:xfrm>
            <a:off x="502920" y="566928"/>
            <a:ext cx="10515600" cy="640080"/>
          </a:xfrm>
          <a:prstGeom prst="rect">
            <a:avLst/>
          </a:prstGeom>
          <a:noFill/>
        </p:spPr>
        <p:txBody>
          <a:bodyPr wrap="square" anchor="t" lIns="0" rIns="0" tIns="0" bIns="0">
            <a:spAutoFit/>
          </a:bodyPr>
          <a:lstStyle/>
          <a:p>
            <a:pPr algn="l">
              <a:lnSpc>
                <a:spcPct val="115000"/>
              </a:lnSpc>
            </a:pPr>
            <a:r>
              <a:rPr sz="2600" b="1" i="0">
                <a:solidFill>
                  <a:srgbClr val="12332A"/>
                </a:solidFill>
                <a:latin typeface="Hiragino Kaku Gothic ProN"/>
              </a:rPr>
              <a:t>お知らせ欄</a:t>
            </a:r>
          </a:p>
        </p:txBody>
      </p:sp>
      <p:sp>
        <p:nvSpPr>
          <p:cNvPr id="6" name="Rectangle 5"/>
          <p:cNvSpPr/>
          <p:nvPr/>
        </p:nvSpPr>
        <p:spPr>
          <a:xfrm>
            <a:off x="502920" y="1170432"/>
            <a:ext cx="1005840" cy="38100"/>
          </a:xfrm>
          <a:prstGeom prst="rect">
            <a:avLst/>
          </a:prstGeom>
          <a:solidFill>
            <a:srgbClr val="C15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5938520" y="1412240"/>
            <a:ext cx="5816600" cy="4079239"/>
          </a:xfrm>
          <a:prstGeom prst="rect">
            <a:avLst/>
          </a:prstGeom>
          <a:solidFill>
            <a:srgbClr val="FFFFFF"/>
          </a:solidFill>
          <a:ln w="12700">
            <a:solidFill>
              <a:srgbClr val="E7DEC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news_section.jpg"/>
          <p:cNvPicPr>
            <a:picLocks noChangeAspect="1"/>
          </p:cNvPicPr>
          <p:nvPr/>
        </p:nvPicPr>
        <p:blipFill>
          <a:blip r:embed="rId2"/>
          <a:stretch>
            <a:fillRect/>
          </a:stretch>
        </p:blipFill>
        <p:spPr>
          <a:xfrm>
            <a:off x="5989320" y="2093840"/>
            <a:ext cx="5715000" cy="2716039"/>
          </a:xfrm>
          <a:prstGeom prst="rect">
            <a:avLst/>
          </a:prstGeom>
        </p:spPr>
      </p:pic>
      <p:sp>
        <p:nvSpPr>
          <p:cNvPr id="9" name="TextBox 8"/>
          <p:cNvSpPr txBox="1"/>
          <p:nvPr/>
        </p:nvSpPr>
        <p:spPr>
          <a:xfrm>
            <a:off x="5989320" y="5513832"/>
            <a:ext cx="5715000" cy="274320"/>
          </a:xfrm>
          <a:prstGeom prst="rect">
            <a:avLst/>
          </a:prstGeom>
          <a:noFill/>
        </p:spPr>
        <p:txBody>
          <a:bodyPr wrap="square" anchor="t" lIns="0" rIns="0" tIns="0" bIns="0">
            <a:spAutoFit/>
          </a:bodyPr>
          <a:lstStyle/>
          <a:p>
            <a:pPr algn="ctr">
              <a:lnSpc>
                <a:spcPct val="115000"/>
              </a:lnSpc>
            </a:pPr>
            <a:r>
              <a:rPr sz="950" b="0" i="1">
                <a:solidFill>
                  <a:srgbClr val="9C9380"/>
                </a:solidFill>
                <a:latin typeface="Hiragino Kaku Gothic ProN"/>
              </a:rPr>
              <a:t>公式サイト表示例：お知らせ欄</a:t>
            </a:r>
          </a:p>
        </p:txBody>
      </p:sp>
      <p:sp>
        <p:nvSpPr>
          <p:cNvPr id="10" name="TextBox 9"/>
          <p:cNvSpPr txBox="1"/>
          <p:nvPr/>
        </p:nvSpPr>
        <p:spPr>
          <a:xfrm>
            <a:off x="502920" y="141732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できること</a:t>
            </a:r>
          </a:p>
        </p:txBody>
      </p:sp>
      <p:sp>
        <p:nvSpPr>
          <p:cNvPr id="11" name="TextBox 10"/>
          <p:cNvSpPr txBox="1"/>
          <p:nvPr/>
        </p:nvSpPr>
        <p:spPr>
          <a:xfrm>
            <a:off x="502920" y="1764792"/>
            <a:ext cx="5029200" cy="155448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営業時間の変更・臨時休業・フェア情報などをサイト上に掲載</a:t>
            </a:r>
          </a:p>
        </p:txBody>
      </p:sp>
      <p:sp>
        <p:nvSpPr>
          <p:cNvPr id="12" name="TextBox 11"/>
          <p:cNvSpPr txBox="1"/>
          <p:nvPr/>
        </p:nvSpPr>
        <p:spPr>
          <a:xfrm>
            <a:off x="502920" y="338328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お店にとってのメリット</a:t>
            </a:r>
          </a:p>
        </p:txBody>
      </p:sp>
      <p:sp>
        <p:nvSpPr>
          <p:cNvPr id="13" name="TextBox 12"/>
          <p:cNvSpPr txBox="1"/>
          <p:nvPr/>
        </p:nvSpPr>
        <p:spPr>
          <a:xfrm>
            <a:off x="502920" y="3730752"/>
            <a:ext cx="5029200" cy="146304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電話や貼り紙をしなくても、最新情報をお客様にすぐ届けられる</a:t>
            </a:r>
          </a:p>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検索エンジンにも新しい情報として認識されやすくなる</a:t>
            </a:r>
          </a:p>
        </p:txBody>
      </p:sp>
      <p:sp>
        <p:nvSpPr>
          <p:cNvPr id="14" name="Rounded Rectangle 13"/>
          <p:cNvSpPr/>
          <p:nvPr/>
        </p:nvSpPr>
        <p:spPr>
          <a:xfrm>
            <a:off x="502920" y="5623560"/>
            <a:ext cx="5029200" cy="566928"/>
          </a:xfrm>
          <a:prstGeom prst="roundRect">
            <a:avLst>
              <a:gd name="adj" fmla="val 15000"/>
            </a:avLst>
          </a:prstGeom>
          <a:solidFill>
            <a:srgbClr val="DCE7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85800" y="5623560"/>
            <a:ext cx="1188720" cy="566928"/>
          </a:xfrm>
          <a:prstGeom prst="rect">
            <a:avLst/>
          </a:prstGeom>
          <a:noFill/>
        </p:spPr>
        <p:txBody>
          <a:bodyPr wrap="square" anchor="ctr" lIns="0" rIns="0" tIns="0" bIns="0">
            <a:spAutoFit/>
          </a:bodyPr>
          <a:lstStyle/>
          <a:p>
            <a:pPr algn="l">
              <a:lnSpc>
                <a:spcPct val="115000"/>
              </a:lnSpc>
            </a:pPr>
            <a:r>
              <a:rPr sz="1150" b="1" i="0">
                <a:solidFill>
                  <a:srgbClr val="12332A"/>
                </a:solidFill>
                <a:latin typeface="Hiragino Kaku Gothic ProN"/>
              </a:rPr>
              <a:t>対応プラン</a:t>
            </a:r>
          </a:p>
        </p:txBody>
      </p:sp>
      <p:sp>
        <p:nvSpPr>
          <p:cNvPr id="16" name="TextBox 15"/>
          <p:cNvSpPr txBox="1"/>
          <p:nvPr/>
        </p:nvSpPr>
        <p:spPr>
          <a:xfrm>
            <a:off x="1874520" y="5623560"/>
            <a:ext cx="3474720" cy="566928"/>
          </a:xfrm>
          <a:prstGeom prst="rect">
            <a:avLst/>
          </a:prstGeom>
          <a:noFill/>
        </p:spPr>
        <p:txBody>
          <a:bodyPr wrap="square" anchor="ctr" lIns="0" rIns="0" tIns="0" bIns="0">
            <a:spAutoFit/>
          </a:bodyPr>
          <a:lstStyle/>
          <a:p>
            <a:pPr algn="l">
              <a:lnSpc>
                <a:spcPct val="115000"/>
              </a:lnSpc>
            </a:pPr>
            <a:r>
              <a:rPr sz="1250" b="1" i="0">
                <a:solidFill>
                  <a:srgbClr val="12332A"/>
                </a:solidFill>
                <a:latin typeface="Hiragino Kaku Gothic ProN"/>
              </a:rPr>
              <a:t>全プラン共通</a:t>
            </a:r>
          </a:p>
        </p:txBody>
      </p:sp>
      <p:sp>
        <p:nvSpPr>
          <p:cNvPr id="17" name="TextBox 16"/>
          <p:cNvSpPr txBox="1"/>
          <p:nvPr/>
        </p:nvSpPr>
        <p:spPr>
          <a:xfrm>
            <a:off x="502920" y="6519672"/>
            <a:ext cx="5486400" cy="274320"/>
          </a:xfrm>
          <a:prstGeom prst="rect">
            <a:avLst/>
          </a:prstGeom>
          <a:noFill/>
        </p:spPr>
        <p:txBody>
          <a:bodyPr wrap="square" anchor="t" lIns="0" rIns="0" tIns="0" bIns="0">
            <a:spAutoFit/>
          </a:bodyPr>
          <a:lstStyle/>
          <a:p>
            <a:pPr algn="l">
              <a:lnSpc>
                <a:spcPct val="115000"/>
              </a:lnSpc>
            </a:pPr>
            <a:r>
              <a:rPr sz="900" b="0" i="0">
                <a:solidFill>
                  <a:srgbClr val="9C9380"/>
                </a:solidFill>
                <a:latin typeface="Hiragino Kaku Gothic ProN"/>
              </a:rPr>
              <a:t>Musubi プラン別機能ガイド</a:t>
            </a:r>
          </a:p>
        </p:txBody>
      </p:sp>
      <p:sp>
        <p:nvSpPr>
          <p:cNvPr id="18" name="TextBox 17"/>
          <p:cNvSpPr txBox="1"/>
          <p:nvPr/>
        </p:nvSpPr>
        <p:spPr>
          <a:xfrm>
            <a:off x="10881360" y="6519672"/>
            <a:ext cx="822960" cy="274320"/>
          </a:xfrm>
          <a:prstGeom prst="rect">
            <a:avLst/>
          </a:prstGeom>
          <a:noFill/>
        </p:spPr>
        <p:txBody>
          <a:bodyPr wrap="square" anchor="t" lIns="0" rIns="0" tIns="0" bIns="0">
            <a:spAutoFit/>
          </a:bodyPr>
          <a:lstStyle/>
          <a:p>
            <a:pPr algn="r">
              <a:lnSpc>
                <a:spcPct val="115000"/>
              </a:lnSpc>
            </a:pPr>
            <a:r>
              <a:rPr sz="900" b="0" i="0">
                <a:solidFill>
                  <a:srgbClr val="9C9380"/>
                </a:solidFill>
                <a:latin typeface="Hiragino Kaku Gothic ProN"/>
              </a:rPr>
              <a:t>18</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8016"/>
          </a:xfrm>
          <a:prstGeom prst="rect">
            <a:avLst/>
          </a:prstGeom>
          <a:solidFill>
            <a:srgbClr val="1E4B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310896"/>
            <a:ext cx="7315200" cy="292608"/>
          </a:xfrm>
          <a:prstGeom prst="rect">
            <a:avLst/>
          </a:prstGeom>
          <a:noFill/>
        </p:spPr>
        <p:txBody>
          <a:bodyPr wrap="square" anchor="t" lIns="0" rIns="0" tIns="0" bIns="0">
            <a:spAutoFit/>
          </a:bodyPr>
          <a:lstStyle/>
          <a:p>
            <a:pPr algn="l">
              <a:lnSpc>
                <a:spcPct val="115000"/>
              </a:lnSpc>
            </a:pPr>
            <a:r>
              <a:rPr sz="1200" b="1" i="0">
                <a:solidFill>
                  <a:srgbClr val="A44823"/>
                </a:solidFill>
                <a:latin typeface="Hiragino Kaku Gothic ProN"/>
              </a:rPr>
              <a:t>機能詳細｜サイト標準機能</a:t>
            </a:r>
          </a:p>
        </p:txBody>
      </p:sp>
      <p:sp>
        <p:nvSpPr>
          <p:cNvPr id="5" name="TextBox 4"/>
          <p:cNvSpPr txBox="1"/>
          <p:nvPr/>
        </p:nvSpPr>
        <p:spPr>
          <a:xfrm>
            <a:off x="502920" y="566928"/>
            <a:ext cx="10515600" cy="640080"/>
          </a:xfrm>
          <a:prstGeom prst="rect">
            <a:avLst/>
          </a:prstGeom>
          <a:noFill/>
        </p:spPr>
        <p:txBody>
          <a:bodyPr wrap="square" anchor="t" lIns="0" rIns="0" tIns="0" bIns="0">
            <a:spAutoFit/>
          </a:bodyPr>
          <a:lstStyle/>
          <a:p>
            <a:pPr algn="l">
              <a:lnSpc>
                <a:spcPct val="115000"/>
              </a:lnSpc>
            </a:pPr>
            <a:r>
              <a:rPr sz="2600" b="1" i="0">
                <a:solidFill>
                  <a:srgbClr val="12332A"/>
                </a:solidFill>
                <a:latin typeface="Hiragino Kaku Gothic ProN"/>
              </a:rPr>
              <a:t>SEO自動対策（構造化データ・OGP・sitemap自動生成）</a:t>
            </a:r>
          </a:p>
        </p:txBody>
      </p:sp>
      <p:sp>
        <p:nvSpPr>
          <p:cNvPr id="6" name="Rectangle 5"/>
          <p:cNvSpPr/>
          <p:nvPr/>
        </p:nvSpPr>
        <p:spPr>
          <a:xfrm>
            <a:off x="502920" y="1170432"/>
            <a:ext cx="1005840" cy="38100"/>
          </a:xfrm>
          <a:prstGeom prst="rect">
            <a:avLst/>
          </a:prstGeom>
          <a:solidFill>
            <a:srgbClr val="C15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5938520" y="1412240"/>
            <a:ext cx="5816600" cy="4079239"/>
          </a:xfrm>
          <a:prstGeom prst="rect">
            <a:avLst/>
          </a:prstGeom>
          <a:solidFill>
            <a:srgbClr val="FFFFFF"/>
          </a:solidFill>
          <a:ln w="12700">
            <a:solidFill>
              <a:srgbClr val="E7DEC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seo_auto.jpg"/>
          <p:cNvPicPr>
            <a:picLocks noChangeAspect="1"/>
          </p:cNvPicPr>
          <p:nvPr/>
        </p:nvPicPr>
        <p:blipFill>
          <a:blip r:embed="rId2"/>
          <a:stretch>
            <a:fillRect/>
          </a:stretch>
        </p:blipFill>
        <p:spPr>
          <a:xfrm>
            <a:off x="5989320" y="2672192"/>
            <a:ext cx="5715000" cy="1559334"/>
          </a:xfrm>
          <a:prstGeom prst="rect">
            <a:avLst/>
          </a:prstGeom>
        </p:spPr>
      </p:pic>
      <p:sp>
        <p:nvSpPr>
          <p:cNvPr id="9" name="TextBox 8"/>
          <p:cNvSpPr txBox="1"/>
          <p:nvPr/>
        </p:nvSpPr>
        <p:spPr>
          <a:xfrm>
            <a:off x="5989320" y="5513832"/>
            <a:ext cx="5715000" cy="274320"/>
          </a:xfrm>
          <a:prstGeom prst="rect">
            <a:avLst/>
          </a:prstGeom>
          <a:noFill/>
        </p:spPr>
        <p:txBody>
          <a:bodyPr wrap="square" anchor="t" lIns="0" rIns="0" tIns="0" bIns="0">
            <a:spAutoFit/>
          </a:bodyPr>
          <a:lstStyle/>
          <a:p>
            <a:pPr algn="ctr">
              <a:lnSpc>
                <a:spcPct val="115000"/>
              </a:lnSpc>
            </a:pPr>
            <a:r>
              <a:rPr sz="950" b="0" i="1">
                <a:solidFill>
                  <a:srgbClr val="9C9380"/>
                </a:solidFill>
                <a:latin typeface="Hiragino Kaku Gothic ProN"/>
              </a:rPr>
              <a:t>画面はイメージです（検索結果・生成データのサンプル）</a:t>
            </a:r>
          </a:p>
        </p:txBody>
      </p:sp>
      <p:sp>
        <p:nvSpPr>
          <p:cNvPr id="10" name="TextBox 9"/>
          <p:cNvSpPr txBox="1"/>
          <p:nvPr/>
        </p:nvSpPr>
        <p:spPr>
          <a:xfrm>
            <a:off x="502920" y="141732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できること</a:t>
            </a:r>
          </a:p>
        </p:txBody>
      </p:sp>
      <p:sp>
        <p:nvSpPr>
          <p:cNvPr id="11" name="TextBox 10"/>
          <p:cNvSpPr txBox="1"/>
          <p:nvPr/>
        </p:nvSpPr>
        <p:spPr>
          <a:xfrm>
            <a:off x="502920" y="1764792"/>
            <a:ext cx="5029200" cy="155448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店舗情報の構造化データ（JSON-LD）を業種に応じて自動生成（飲食＝Restaurant、美容室＝BeautySalon、整体・治療院＝MedicalBusiness、教室＝EducationalOrganization 等）</a:t>
            </a:r>
          </a:p>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SNSシェア時の見え方を整えるOGPタグを自動設定</a:t>
            </a:r>
          </a:p>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検索エンジン向けのsitemapを自動生成</a:t>
            </a:r>
          </a:p>
        </p:txBody>
      </p:sp>
      <p:sp>
        <p:nvSpPr>
          <p:cNvPr id="12" name="TextBox 11"/>
          <p:cNvSpPr txBox="1"/>
          <p:nvPr/>
        </p:nvSpPr>
        <p:spPr>
          <a:xfrm>
            <a:off x="502920" y="338328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お店にとってのメリット</a:t>
            </a:r>
          </a:p>
        </p:txBody>
      </p:sp>
      <p:sp>
        <p:nvSpPr>
          <p:cNvPr id="13" name="TextBox 12"/>
          <p:cNvSpPr txBox="1"/>
          <p:nvPr/>
        </p:nvSpPr>
        <p:spPr>
          <a:xfrm>
            <a:off x="502920" y="3730752"/>
            <a:ext cx="5029200" cy="146304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専門知識がなくても、業種に合った検索・地図での見つかりやすさの土台が整う</a:t>
            </a:r>
          </a:p>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SNSでシェアされた際に、お店の写真・情報がきれいに表示される</a:t>
            </a:r>
          </a:p>
        </p:txBody>
      </p:sp>
      <p:sp>
        <p:nvSpPr>
          <p:cNvPr id="14" name="Rounded Rectangle 13"/>
          <p:cNvSpPr/>
          <p:nvPr/>
        </p:nvSpPr>
        <p:spPr>
          <a:xfrm>
            <a:off x="502920" y="5623560"/>
            <a:ext cx="5029200" cy="566928"/>
          </a:xfrm>
          <a:prstGeom prst="roundRect">
            <a:avLst>
              <a:gd name="adj" fmla="val 15000"/>
            </a:avLst>
          </a:prstGeom>
          <a:solidFill>
            <a:srgbClr val="DCE7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85800" y="5623560"/>
            <a:ext cx="1188720" cy="566928"/>
          </a:xfrm>
          <a:prstGeom prst="rect">
            <a:avLst/>
          </a:prstGeom>
          <a:noFill/>
        </p:spPr>
        <p:txBody>
          <a:bodyPr wrap="square" anchor="ctr" lIns="0" rIns="0" tIns="0" bIns="0">
            <a:spAutoFit/>
          </a:bodyPr>
          <a:lstStyle/>
          <a:p>
            <a:pPr algn="l">
              <a:lnSpc>
                <a:spcPct val="115000"/>
              </a:lnSpc>
            </a:pPr>
            <a:r>
              <a:rPr sz="1150" b="1" i="0">
                <a:solidFill>
                  <a:srgbClr val="12332A"/>
                </a:solidFill>
                <a:latin typeface="Hiragino Kaku Gothic ProN"/>
              </a:rPr>
              <a:t>対応プラン</a:t>
            </a:r>
          </a:p>
        </p:txBody>
      </p:sp>
      <p:sp>
        <p:nvSpPr>
          <p:cNvPr id="16" name="TextBox 15"/>
          <p:cNvSpPr txBox="1"/>
          <p:nvPr/>
        </p:nvSpPr>
        <p:spPr>
          <a:xfrm>
            <a:off x="1874520" y="5623560"/>
            <a:ext cx="3474720" cy="566928"/>
          </a:xfrm>
          <a:prstGeom prst="rect">
            <a:avLst/>
          </a:prstGeom>
          <a:noFill/>
        </p:spPr>
        <p:txBody>
          <a:bodyPr wrap="square" anchor="ctr" lIns="0" rIns="0" tIns="0" bIns="0">
            <a:spAutoFit/>
          </a:bodyPr>
          <a:lstStyle/>
          <a:p>
            <a:pPr algn="l">
              <a:lnSpc>
                <a:spcPct val="115000"/>
              </a:lnSpc>
            </a:pPr>
            <a:r>
              <a:rPr sz="1250" b="1" i="0">
                <a:solidFill>
                  <a:srgbClr val="12332A"/>
                </a:solidFill>
                <a:latin typeface="Hiragino Kaku Gothic ProN"/>
              </a:rPr>
              <a:t>全プラン共通</a:t>
            </a:r>
          </a:p>
        </p:txBody>
      </p:sp>
      <p:sp>
        <p:nvSpPr>
          <p:cNvPr id="17" name="TextBox 16"/>
          <p:cNvSpPr txBox="1"/>
          <p:nvPr/>
        </p:nvSpPr>
        <p:spPr>
          <a:xfrm>
            <a:off x="502920" y="6519672"/>
            <a:ext cx="5486400" cy="274320"/>
          </a:xfrm>
          <a:prstGeom prst="rect">
            <a:avLst/>
          </a:prstGeom>
          <a:noFill/>
        </p:spPr>
        <p:txBody>
          <a:bodyPr wrap="square" anchor="t" lIns="0" rIns="0" tIns="0" bIns="0">
            <a:spAutoFit/>
          </a:bodyPr>
          <a:lstStyle/>
          <a:p>
            <a:pPr algn="l">
              <a:lnSpc>
                <a:spcPct val="115000"/>
              </a:lnSpc>
            </a:pPr>
            <a:r>
              <a:rPr sz="900" b="0" i="0">
                <a:solidFill>
                  <a:srgbClr val="9C9380"/>
                </a:solidFill>
                <a:latin typeface="Hiragino Kaku Gothic ProN"/>
              </a:rPr>
              <a:t>Musubi プラン別機能ガイド</a:t>
            </a:r>
          </a:p>
        </p:txBody>
      </p:sp>
      <p:sp>
        <p:nvSpPr>
          <p:cNvPr id="18" name="TextBox 17"/>
          <p:cNvSpPr txBox="1"/>
          <p:nvPr/>
        </p:nvSpPr>
        <p:spPr>
          <a:xfrm>
            <a:off x="10881360" y="6519672"/>
            <a:ext cx="822960" cy="274320"/>
          </a:xfrm>
          <a:prstGeom prst="rect">
            <a:avLst/>
          </a:prstGeom>
          <a:noFill/>
        </p:spPr>
        <p:txBody>
          <a:bodyPr wrap="square" anchor="t" lIns="0" rIns="0" tIns="0" bIns="0">
            <a:spAutoFit/>
          </a:bodyPr>
          <a:lstStyle/>
          <a:p>
            <a:pPr algn="r">
              <a:lnSpc>
                <a:spcPct val="115000"/>
              </a:lnSpc>
            </a:pPr>
            <a:r>
              <a:rPr sz="900" b="0" i="0">
                <a:solidFill>
                  <a:srgbClr val="9C9380"/>
                </a:solidFill>
                <a:latin typeface="Hiragino Kaku Gothic ProN"/>
              </a:rPr>
              <a:t>19</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8016"/>
          </a:xfrm>
          <a:prstGeom prst="rect">
            <a:avLst/>
          </a:prstGeom>
          <a:solidFill>
            <a:srgbClr val="1E4B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310896"/>
            <a:ext cx="7315200" cy="292608"/>
          </a:xfrm>
          <a:prstGeom prst="rect">
            <a:avLst/>
          </a:prstGeom>
          <a:noFill/>
        </p:spPr>
        <p:txBody>
          <a:bodyPr wrap="square" anchor="t" lIns="0" rIns="0" tIns="0" bIns="0">
            <a:spAutoFit/>
          </a:bodyPr>
          <a:lstStyle/>
          <a:p>
            <a:pPr algn="l">
              <a:lnSpc>
                <a:spcPct val="115000"/>
              </a:lnSpc>
            </a:pPr>
            <a:r>
              <a:rPr sz="1200" b="1" i="0">
                <a:solidFill>
                  <a:srgbClr val="A44823"/>
                </a:solidFill>
                <a:latin typeface="Hiragino Kaku Gothic ProN"/>
              </a:rPr>
              <a:t>PLANS</a:t>
            </a:r>
          </a:p>
        </p:txBody>
      </p:sp>
      <p:sp>
        <p:nvSpPr>
          <p:cNvPr id="5" name="TextBox 4"/>
          <p:cNvSpPr txBox="1"/>
          <p:nvPr/>
        </p:nvSpPr>
        <p:spPr>
          <a:xfrm>
            <a:off x="502920" y="566928"/>
            <a:ext cx="10515600" cy="640080"/>
          </a:xfrm>
          <a:prstGeom prst="rect">
            <a:avLst/>
          </a:prstGeom>
          <a:noFill/>
        </p:spPr>
        <p:txBody>
          <a:bodyPr wrap="square" anchor="t" lIns="0" rIns="0" tIns="0" bIns="0">
            <a:spAutoFit/>
          </a:bodyPr>
          <a:lstStyle/>
          <a:p>
            <a:pPr algn="l">
              <a:lnSpc>
                <a:spcPct val="115000"/>
              </a:lnSpc>
            </a:pPr>
            <a:r>
              <a:rPr sz="2600" b="1" i="0">
                <a:solidFill>
                  <a:srgbClr val="12332A"/>
                </a:solidFill>
                <a:latin typeface="Hiragino Kaku Gothic ProN"/>
              </a:rPr>
              <a:t>料金プラン一覧</a:t>
            </a:r>
          </a:p>
        </p:txBody>
      </p:sp>
      <p:sp>
        <p:nvSpPr>
          <p:cNvPr id="6" name="Rectangle 5"/>
          <p:cNvSpPr/>
          <p:nvPr/>
        </p:nvSpPr>
        <p:spPr>
          <a:xfrm>
            <a:off x="502920" y="1170432"/>
            <a:ext cx="1005840" cy="38100"/>
          </a:xfrm>
          <a:prstGeom prst="rect">
            <a:avLst/>
          </a:prstGeom>
          <a:solidFill>
            <a:srgbClr val="C15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1170432"/>
            <a:ext cx="10515600" cy="365760"/>
          </a:xfrm>
          <a:prstGeom prst="rect">
            <a:avLst/>
          </a:prstGeom>
          <a:noFill/>
        </p:spPr>
        <p:txBody>
          <a:bodyPr wrap="square" anchor="t" lIns="0" rIns="0" tIns="0" bIns="0">
            <a:spAutoFit/>
          </a:bodyPr>
          <a:lstStyle/>
          <a:p>
            <a:pPr algn="l">
              <a:lnSpc>
                <a:spcPct val="115000"/>
              </a:lnSpc>
            </a:pPr>
            <a:r>
              <a:rPr sz="1250" b="0" i="0">
                <a:solidFill>
                  <a:srgbClr val="6E6552"/>
                </a:solidFill>
                <a:latin typeface="Hiragino Kaku Gothic ProN"/>
              </a:rPr>
              <a:t>初期費用＋月額のシンプルな料金です。迷ったら、手数料0円のネット予約と口コミ対応までそろったスタンダードがおすすめです。</a:t>
            </a:r>
          </a:p>
        </p:txBody>
      </p:sp>
      <p:sp>
        <p:nvSpPr>
          <p:cNvPr id="8" name="Rounded Rectangle 7"/>
          <p:cNvSpPr/>
          <p:nvPr/>
        </p:nvSpPr>
        <p:spPr>
          <a:xfrm>
            <a:off x="502920" y="1691640"/>
            <a:ext cx="2697480" cy="4343400"/>
          </a:xfrm>
          <a:prstGeom prst="roundRect">
            <a:avLst>
              <a:gd name="adj" fmla="val 4500"/>
            </a:avLst>
          </a:prstGeom>
          <a:solidFill>
            <a:srgbClr val="FFFFFF"/>
          </a:solidFill>
          <a:ln w="12700">
            <a:solidFill>
              <a:srgbClr val="E7DEC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04088" y="1892808"/>
            <a:ext cx="2295144" cy="365760"/>
          </a:xfrm>
          <a:prstGeom prst="rect">
            <a:avLst/>
          </a:prstGeom>
          <a:noFill/>
        </p:spPr>
        <p:txBody>
          <a:bodyPr wrap="square" anchor="t" lIns="0" rIns="0" tIns="0" bIns="0">
            <a:spAutoFit/>
          </a:bodyPr>
          <a:lstStyle/>
          <a:p>
            <a:pPr algn="l">
              <a:lnSpc>
                <a:spcPct val="115000"/>
              </a:lnSpc>
            </a:pPr>
            <a:r>
              <a:rPr sz="1900" b="1" i="0">
                <a:solidFill>
                  <a:srgbClr val="23201A"/>
                </a:solidFill>
                <a:latin typeface="Hiragino Kaku Gothic ProN"/>
              </a:rPr>
              <a:t>ライト</a:t>
            </a:r>
          </a:p>
        </p:txBody>
      </p:sp>
      <p:sp>
        <p:nvSpPr>
          <p:cNvPr id="10" name="TextBox 9"/>
          <p:cNvSpPr txBox="1"/>
          <p:nvPr/>
        </p:nvSpPr>
        <p:spPr>
          <a:xfrm>
            <a:off x="704088" y="2295144"/>
            <a:ext cx="2295144" cy="457200"/>
          </a:xfrm>
          <a:prstGeom prst="rect">
            <a:avLst/>
          </a:prstGeom>
          <a:noFill/>
        </p:spPr>
        <p:txBody>
          <a:bodyPr wrap="square" anchor="t" lIns="0" rIns="0" tIns="0" bIns="0">
            <a:spAutoFit/>
          </a:bodyPr>
          <a:lstStyle/>
          <a:p>
            <a:pPr algn="l">
              <a:lnSpc>
                <a:spcPct val="115000"/>
              </a:lnSpc>
            </a:pPr>
            <a:r>
              <a:rPr sz="1150" b="0" i="0">
                <a:solidFill>
                  <a:srgbClr val="6E6552"/>
                </a:solidFill>
                <a:latin typeface="Hiragino Kaku Gothic ProN"/>
              </a:rPr>
              <a:t>初期費用 50,000円</a:t>
            </a:r>
          </a:p>
        </p:txBody>
      </p:sp>
      <p:sp>
        <p:nvSpPr>
          <p:cNvPr id="11" name="TextBox 10"/>
          <p:cNvSpPr txBox="1"/>
          <p:nvPr/>
        </p:nvSpPr>
        <p:spPr>
          <a:xfrm>
            <a:off x="704088" y="2560320"/>
            <a:ext cx="2295144" cy="457200"/>
          </a:xfrm>
          <a:prstGeom prst="rect">
            <a:avLst/>
          </a:prstGeom>
          <a:noFill/>
        </p:spPr>
        <p:txBody>
          <a:bodyPr wrap="square" anchor="t" lIns="0" rIns="0" tIns="0" bIns="0">
            <a:spAutoFit/>
          </a:bodyPr>
          <a:lstStyle/>
          <a:p>
            <a:pPr algn="l">
              <a:lnSpc>
                <a:spcPct val="115000"/>
              </a:lnSpc>
            </a:pPr>
            <a:r>
              <a:rPr sz="2000" b="1" i="0">
                <a:solidFill>
                  <a:srgbClr val="C1592E"/>
                </a:solidFill>
                <a:latin typeface="Hiragino Kaku Gothic ProN"/>
              </a:rPr>
              <a:t>月額 5,000円</a:t>
            </a:r>
          </a:p>
        </p:txBody>
      </p:sp>
      <p:sp>
        <p:nvSpPr>
          <p:cNvPr id="12" name="Rectangle 11"/>
          <p:cNvSpPr/>
          <p:nvPr/>
        </p:nvSpPr>
        <p:spPr>
          <a:xfrm>
            <a:off x="704088" y="3108960"/>
            <a:ext cx="2295144" cy="9525"/>
          </a:xfrm>
          <a:prstGeom prst="rect">
            <a:avLst/>
          </a:prstGeom>
          <a:solidFill>
            <a:srgbClr val="E7DE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04088" y="3264408"/>
            <a:ext cx="2295144" cy="457200"/>
          </a:xfrm>
          <a:prstGeom prst="rect">
            <a:avLst/>
          </a:prstGeom>
          <a:noFill/>
        </p:spPr>
        <p:txBody>
          <a:bodyPr wrap="square" anchor="t" lIns="0" rIns="0" tIns="0" bIns="0">
            <a:spAutoFit/>
          </a:bodyPr>
          <a:lstStyle/>
          <a:p>
            <a:pPr algn="l">
              <a:lnSpc>
                <a:spcPct val="115000"/>
              </a:lnSpc>
            </a:pPr>
            <a:r>
              <a:rPr sz="1050" b="0" i="1">
                <a:solidFill>
                  <a:srgbClr val="6E6552"/>
                </a:solidFill>
                <a:latin typeface="Hiragino Kaku Gothic ProN"/>
              </a:rPr>
              <a:t>まずは公式サイトを持ちたいお店に</a:t>
            </a:r>
          </a:p>
        </p:txBody>
      </p:sp>
      <p:sp>
        <p:nvSpPr>
          <p:cNvPr id="14" name="TextBox 13"/>
          <p:cNvSpPr txBox="1"/>
          <p:nvPr/>
        </p:nvSpPr>
        <p:spPr>
          <a:xfrm>
            <a:off x="704088" y="3776471"/>
            <a:ext cx="2331720" cy="2148840"/>
          </a:xfrm>
          <a:prstGeom prst="rect">
            <a:avLst/>
          </a:prstGeom>
          <a:noFill/>
        </p:spPr>
        <p:txBody>
          <a:bodyPr wrap="square" lIns="0" rIns="0" tIns="0" bIns="0">
            <a:spAutoFit/>
          </a:bodyPr>
          <a:lstStyle/>
          <a:p>
            <a:pPr>
              <a:lnSpc>
                <a:spcPct val="125000"/>
              </a:lnSpc>
              <a:spcAft>
                <a:spcPts val="500"/>
              </a:spcAft>
            </a:pPr>
            <a:r>
              <a:rPr sz="1080" b="1">
                <a:solidFill>
                  <a:srgbClr val="A44823"/>
                </a:solidFill>
                <a:latin typeface="Hiragino Kaku Gothic ProN"/>
              </a:rPr>
              <a:t>・</a:t>
            </a:r>
            <a:r>
              <a:rPr sz="1080">
                <a:solidFill>
                  <a:srgbClr val="23201A"/>
                </a:solidFill>
                <a:latin typeface="Hiragino Kaku Gothic ProN"/>
              </a:rPr>
              <a:t> 公式サイト制作(全16業種の専用デザイン)</a:t>
            </a:r>
          </a:p>
          <a:p>
            <a:pPr>
              <a:lnSpc>
                <a:spcPct val="125000"/>
              </a:lnSpc>
              <a:spcAft>
                <a:spcPts val="500"/>
              </a:spcAft>
            </a:pPr>
            <a:r>
              <a:rPr sz="1080" b="1">
                <a:solidFill>
                  <a:srgbClr val="A44823"/>
                </a:solidFill>
                <a:latin typeface="Hiragino Kaku Gothic ProN"/>
              </a:rPr>
              <a:t>・</a:t>
            </a:r>
            <a:r>
              <a:rPr sz="1080">
                <a:solidFill>
                  <a:srgbClr val="23201A"/>
                </a:solidFill>
                <a:latin typeface="Hiragino Kaku Gothic ProN"/>
              </a:rPr>
              <a:t> スマホ対応・Google口コミ表示</a:t>
            </a:r>
          </a:p>
          <a:p>
            <a:pPr>
              <a:lnSpc>
                <a:spcPct val="125000"/>
              </a:lnSpc>
              <a:spcAft>
                <a:spcPts val="500"/>
              </a:spcAft>
            </a:pPr>
            <a:r>
              <a:rPr sz="1080" b="1">
                <a:solidFill>
                  <a:srgbClr val="A44823"/>
                </a:solidFill>
                <a:latin typeface="Hiragino Kaku Gothic ProN"/>
              </a:rPr>
              <a:t>・</a:t>
            </a:r>
            <a:r>
              <a:rPr sz="1080">
                <a:solidFill>
                  <a:srgbClr val="23201A"/>
                </a:solidFill>
                <a:latin typeface="Hiragino Kaku Gothic ProN"/>
              </a:rPr>
              <a:t> 食べログ/Instagram/Googleマップ導線</a:t>
            </a:r>
          </a:p>
          <a:p>
            <a:pPr>
              <a:lnSpc>
                <a:spcPct val="125000"/>
              </a:lnSpc>
              <a:spcAft>
                <a:spcPts val="500"/>
              </a:spcAft>
            </a:pPr>
            <a:r>
              <a:rPr sz="1080" b="1">
                <a:solidFill>
                  <a:srgbClr val="A44823"/>
                </a:solidFill>
                <a:latin typeface="Hiragino Kaku Gothic ProN"/>
              </a:rPr>
              <a:t>・</a:t>
            </a:r>
            <a:r>
              <a:rPr sz="1080">
                <a:solidFill>
                  <a:srgbClr val="23201A"/>
                </a:solidFill>
                <a:latin typeface="Hiragino Kaku Gothic ProN"/>
              </a:rPr>
              <a:t> 既存ページのセルフ編集・お知らせ投稿 無制限</a:t>
            </a:r>
          </a:p>
          <a:p>
            <a:pPr>
              <a:lnSpc>
                <a:spcPct val="125000"/>
              </a:lnSpc>
              <a:spcAft>
                <a:spcPts val="500"/>
              </a:spcAft>
            </a:pPr>
            <a:r>
              <a:rPr sz="1080" b="1">
                <a:solidFill>
                  <a:srgbClr val="A44823"/>
                </a:solidFill>
                <a:latin typeface="Hiragino Kaku Gothic ProN"/>
              </a:rPr>
              <a:t>・</a:t>
            </a:r>
            <a:r>
              <a:rPr sz="1080">
                <a:solidFill>
                  <a:srgbClr val="23201A"/>
                </a:solidFill>
                <a:latin typeface="Hiragino Kaku Gothic ProN"/>
              </a:rPr>
              <a:t> 基本保守</a:t>
            </a:r>
          </a:p>
        </p:txBody>
      </p:sp>
      <p:sp>
        <p:nvSpPr>
          <p:cNvPr id="15" name="Rounded Rectangle 14"/>
          <p:cNvSpPr/>
          <p:nvPr/>
        </p:nvSpPr>
        <p:spPr>
          <a:xfrm>
            <a:off x="3364992" y="1691640"/>
            <a:ext cx="2697480" cy="4343400"/>
          </a:xfrm>
          <a:prstGeom prst="roundRect">
            <a:avLst>
              <a:gd name="adj" fmla="val 4500"/>
            </a:avLst>
          </a:prstGeom>
          <a:solidFill>
            <a:srgbClr val="1E4B3D"/>
          </a:solidFill>
          <a:ln w="19050">
            <a:solidFill>
              <a:srgbClr val="1E4B3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ounded Rectangle 15"/>
          <p:cNvSpPr/>
          <p:nvPr/>
        </p:nvSpPr>
        <p:spPr>
          <a:xfrm>
            <a:off x="3529584" y="1536192"/>
            <a:ext cx="1051560" cy="310896"/>
          </a:xfrm>
          <a:prstGeom prst="roundRect">
            <a:avLst>
              <a:gd name="adj" fmla="val 50000"/>
            </a:avLst>
          </a:prstGeom>
          <a:solidFill>
            <a:srgbClr val="C15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3529584" y="1554480"/>
            <a:ext cx="1051560" cy="274320"/>
          </a:xfrm>
          <a:prstGeom prst="rect">
            <a:avLst/>
          </a:prstGeom>
          <a:noFill/>
        </p:spPr>
        <p:txBody>
          <a:bodyPr wrap="square" anchor="t" lIns="0" rIns="0" tIns="0" bIns="0">
            <a:spAutoFit/>
          </a:bodyPr>
          <a:lstStyle/>
          <a:p>
            <a:pPr algn="ctr">
              <a:lnSpc>
                <a:spcPct val="115000"/>
              </a:lnSpc>
            </a:pPr>
            <a:r>
              <a:rPr sz="1100" b="1" i="0">
                <a:solidFill>
                  <a:srgbClr val="FFFFFF"/>
                </a:solidFill>
                <a:latin typeface="Hiragino Kaku Gothic ProN"/>
              </a:rPr>
              <a:t>おすすめ</a:t>
            </a:r>
          </a:p>
        </p:txBody>
      </p:sp>
      <p:sp>
        <p:nvSpPr>
          <p:cNvPr id="18" name="TextBox 17"/>
          <p:cNvSpPr txBox="1"/>
          <p:nvPr/>
        </p:nvSpPr>
        <p:spPr>
          <a:xfrm>
            <a:off x="3566160" y="1892808"/>
            <a:ext cx="2295144" cy="365760"/>
          </a:xfrm>
          <a:prstGeom prst="rect">
            <a:avLst/>
          </a:prstGeom>
          <a:noFill/>
        </p:spPr>
        <p:txBody>
          <a:bodyPr wrap="square" anchor="t" lIns="0" rIns="0" tIns="0" bIns="0">
            <a:spAutoFit/>
          </a:bodyPr>
          <a:lstStyle/>
          <a:p>
            <a:pPr algn="l">
              <a:lnSpc>
                <a:spcPct val="115000"/>
              </a:lnSpc>
            </a:pPr>
            <a:r>
              <a:rPr sz="1900" b="1" i="0">
                <a:solidFill>
                  <a:srgbClr val="FFFFFF"/>
                </a:solidFill>
                <a:latin typeface="Hiragino Kaku Gothic ProN"/>
              </a:rPr>
              <a:t>スタンダード</a:t>
            </a:r>
          </a:p>
        </p:txBody>
      </p:sp>
      <p:sp>
        <p:nvSpPr>
          <p:cNvPr id="19" name="TextBox 18"/>
          <p:cNvSpPr txBox="1"/>
          <p:nvPr/>
        </p:nvSpPr>
        <p:spPr>
          <a:xfrm>
            <a:off x="3566160" y="2295144"/>
            <a:ext cx="2295144" cy="457200"/>
          </a:xfrm>
          <a:prstGeom prst="rect">
            <a:avLst/>
          </a:prstGeom>
          <a:noFill/>
        </p:spPr>
        <p:txBody>
          <a:bodyPr wrap="square" anchor="t" lIns="0" rIns="0" tIns="0" bIns="0">
            <a:spAutoFit/>
          </a:bodyPr>
          <a:lstStyle/>
          <a:p>
            <a:pPr algn="l">
              <a:lnSpc>
                <a:spcPct val="115000"/>
              </a:lnSpc>
            </a:pPr>
            <a:r>
              <a:rPr sz="1150" b="0" i="0">
                <a:solidFill>
                  <a:srgbClr val="CFDDD5"/>
                </a:solidFill>
                <a:latin typeface="Hiragino Kaku Gothic ProN"/>
              </a:rPr>
              <a:t>初期費用 100,000円</a:t>
            </a:r>
          </a:p>
        </p:txBody>
      </p:sp>
      <p:sp>
        <p:nvSpPr>
          <p:cNvPr id="20" name="TextBox 19"/>
          <p:cNvSpPr txBox="1"/>
          <p:nvPr/>
        </p:nvSpPr>
        <p:spPr>
          <a:xfrm>
            <a:off x="3566160" y="2560320"/>
            <a:ext cx="2295144" cy="457200"/>
          </a:xfrm>
          <a:prstGeom prst="rect">
            <a:avLst/>
          </a:prstGeom>
          <a:noFill/>
        </p:spPr>
        <p:txBody>
          <a:bodyPr wrap="square" anchor="t" lIns="0" rIns="0" tIns="0" bIns="0">
            <a:spAutoFit/>
          </a:bodyPr>
          <a:lstStyle/>
          <a:p>
            <a:pPr algn="l">
              <a:lnSpc>
                <a:spcPct val="115000"/>
              </a:lnSpc>
            </a:pPr>
            <a:r>
              <a:rPr sz="2000" b="1" i="0">
                <a:solidFill>
                  <a:srgbClr val="FFFFFF"/>
                </a:solidFill>
                <a:latin typeface="Hiragino Kaku Gothic ProN"/>
              </a:rPr>
              <a:t>月額 15,000円</a:t>
            </a:r>
          </a:p>
        </p:txBody>
      </p:sp>
      <p:sp>
        <p:nvSpPr>
          <p:cNvPr id="21" name="Rectangle 20"/>
          <p:cNvSpPr/>
          <p:nvPr/>
        </p:nvSpPr>
        <p:spPr>
          <a:xfrm>
            <a:off x="3566160" y="3108960"/>
            <a:ext cx="2295144" cy="9525"/>
          </a:xfrm>
          <a:prstGeom prst="rect">
            <a:avLst/>
          </a:prstGeom>
          <a:solidFill>
            <a:srgbClr val="3E6E5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3566160" y="3264408"/>
            <a:ext cx="2295144" cy="457200"/>
          </a:xfrm>
          <a:prstGeom prst="rect">
            <a:avLst/>
          </a:prstGeom>
          <a:noFill/>
        </p:spPr>
        <p:txBody>
          <a:bodyPr wrap="square" anchor="t" lIns="0" rIns="0" tIns="0" bIns="0">
            <a:spAutoFit/>
          </a:bodyPr>
          <a:lstStyle/>
          <a:p>
            <a:pPr algn="l">
              <a:lnSpc>
                <a:spcPct val="115000"/>
              </a:lnSpc>
            </a:pPr>
            <a:r>
              <a:rPr sz="1050" b="0" i="1">
                <a:solidFill>
                  <a:srgbClr val="CFDDD5"/>
                </a:solidFill>
                <a:latin typeface="Hiragino Kaku Gothic ProN"/>
              </a:rPr>
              <a:t>予約・口コミ対応まで任せたいお店に</a:t>
            </a:r>
          </a:p>
        </p:txBody>
      </p:sp>
      <p:sp>
        <p:nvSpPr>
          <p:cNvPr id="23" name="TextBox 22"/>
          <p:cNvSpPr txBox="1"/>
          <p:nvPr/>
        </p:nvSpPr>
        <p:spPr>
          <a:xfrm>
            <a:off x="3566160" y="3776471"/>
            <a:ext cx="2331720" cy="2148840"/>
          </a:xfrm>
          <a:prstGeom prst="rect">
            <a:avLst/>
          </a:prstGeom>
          <a:noFill/>
        </p:spPr>
        <p:txBody>
          <a:bodyPr wrap="square" lIns="0" rIns="0" tIns="0" bIns="0">
            <a:spAutoFit/>
          </a:bodyPr>
          <a:lstStyle/>
          <a:p>
            <a:pPr>
              <a:lnSpc>
                <a:spcPct val="125000"/>
              </a:lnSpc>
              <a:spcAft>
                <a:spcPts val="500"/>
              </a:spcAft>
            </a:pPr>
            <a:r>
              <a:rPr sz="1080" b="1">
                <a:solidFill>
                  <a:srgbClr val="F1DDCB"/>
                </a:solidFill>
                <a:latin typeface="Hiragino Kaku Gothic ProN"/>
              </a:rPr>
              <a:t>・</a:t>
            </a:r>
            <a:r>
              <a:rPr sz="1080">
                <a:solidFill>
                  <a:srgbClr val="FFFFFF"/>
                </a:solidFill>
                <a:latin typeface="Hiragino Kaku Gothic ProN"/>
              </a:rPr>
              <a:t> ライトプランの全機能＋フリーページ・求人ページ</a:t>
            </a:r>
          </a:p>
          <a:p>
            <a:pPr>
              <a:lnSpc>
                <a:spcPct val="125000"/>
              </a:lnSpc>
              <a:spcAft>
                <a:spcPts val="500"/>
              </a:spcAft>
            </a:pPr>
            <a:r>
              <a:rPr sz="1080" b="1">
                <a:solidFill>
                  <a:srgbClr val="F1DDCB"/>
                </a:solidFill>
                <a:latin typeface="Hiragino Kaku Gothic ProN"/>
              </a:rPr>
              <a:t>・</a:t>
            </a:r>
            <a:r>
              <a:rPr sz="1080">
                <a:solidFill>
                  <a:srgbClr val="FFFFFF"/>
                </a:solidFill>
                <a:latin typeface="Hiragino Kaku Gothic ProN"/>
              </a:rPr>
              <a:t> ネット予約（手数料0円・24時間受付）</a:t>
            </a:r>
          </a:p>
          <a:p>
            <a:pPr>
              <a:lnSpc>
                <a:spcPct val="125000"/>
              </a:lnSpc>
              <a:spcAft>
                <a:spcPts val="500"/>
              </a:spcAft>
            </a:pPr>
            <a:r>
              <a:rPr sz="1080" b="1">
                <a:solidFill>
                  <a:srgbClr val="F1DDCB"/>
                </a:solidFill>
                <a:latin typeface="Hiragino Kaku Gothic ProN"/>
              </a:rPr>
              <a:t>・</a:t>
            </a:r>
            <a:r>
              <a:rPr sz="1080">
                <a:solidFill>
                  <a:srgbClr val="FFFFFF"/>
                </a:solidFill>
                <a:latin typeface="Hiragino Kaku Gothic ProN"/>
              </a:rPr>
              <a:t> 口コミAI返信（店主承認制）</a:t>
            </a:r>
          </a:p>
          <a:p>
            <a:pPr>
              <a:lnSpc>
                <a:spcPct val="125000"/>
              </a:lnSpc>
              <a:spcAft>
                <a:spcPts val="500"/>
              </a:spcAft>
            </a:pPr>
            <a:r>
              <a:rPr sz="1080" b="1">
                <a:solidFill>
                  <a:srgbClr val="F1DDCB"/>
                </a:solidFill>
                <a:latin typeface="Hiragino Kaku Gothic ProN"/>
              </a:rPr>
              <a:t>・</a:t>
            </a:r>
            <a:r>
              <a:rPr sz="1080">
                <a:solidFill>
                  <a:srgbClr val="FFFFFF"/>
                </a:solidFill>
                <a:latin typeface="Hiragino Kaku Gothic ProN"/>
              </a:rPr>
              <a:t> 月次レポート</a:t>
            </a:r>
          </a:p>
          <a:p>
            <a:pPr>
              <a:lnSpc>
                <a:spcPct val="125000"/>
              </a:lnSpc>
              <a:spcAft>
                <a:spcPts val="500"/>
              </a:spcAft>
            </a:pPr>
            <a:r>
              <a:rPr sz="1080" b="1">
                <a:solidFill>
                  <a:srgbClr val="F1DDCB"/>
                </a:solidFill>
                <a:latin typeface="Hiragino Kaku Gothic ProN"/>
              </a:rPr>
              <a:t>・</a:t>
            </a:r>
            <a:r>
              <a:rPr sz="1080">
                <a:solidFill>
                  <a:srgbClr val="FFFFFF"/>
                </a:solidFill>
                <a:latin typeface="Hiragino Kaku Gothic ProN"/>
              </a:rPr>
              <a:t> 月1回の更新代行</a:t>
            </a:r>
          </a:p>
        </p:txBody>
      </p:sp>
      <p:sp>
        <p:nvSpPr>
          <p:cNvPr id="24" name="Rounded Rectangle 23"/>
          <p:cNvSpPr/>
          <p:nvPr/>
        </p:nvSpPr>
        <p:spPr>
          <a:xfrm>
            <a:off x="6227064" y="1691640"/>
            <a:ext cx="2697480" cy="4343400"/>
          </a:xfrm>
          <a:prstGeom prst="roundRect">
            <a:avLst>
              <a:gd name="adj" fmla="val 4500"/>
            </a:avLst>
          </a:prstGeom>
          <a:solidFill>
            <a:srgbClr val="FFFFFF"/>
          </a:solidFill>
          <a:ln w="12700">
            <a:solidFill>
              <a:srgbClr val="E7DEC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6428232" y="1892808"/>
            <a:ext cx="2295144" cy="365760"/>
          </a:xfrm>
          <a:prstGeom prst="rect">
            <a:avLst/>
          </a:prstGeom>
          <a:noFill/>
        </p:spPr>
        <p:txBody>
          <a:bodyPr wrap="square" anchor="t" lIns="0" rIns="0" tIns="0" bIns="0">
            <a:spAutoFit/>
          </a:bodyPr>
          <a:lstStyle/>
          <a:p>
            <a:pPr algn="l">
              <a:lnSpc>
                <a:spcPct val="115000"/>
              </a:lnSpc>
            </a:pPr>
            <a:r>
              <a:rPr sz="1900" b="1" i="0">
                <a:solidFill>
                  <a:srgbClr val="23201A"/>
                </a:solidFill>
                <a:latin typeface="Hiragino Kaku Gothic ProN"/>
              </a:rPr>
              <a:t>プレミアム</a:t>
            </a:r>
          </a:p>
        </p:txBody>
      </p:sp>
      <p:sp>
        <p:nvSpPr>
          <p:cNvPr id="26" name="TextBox 25"/>
          <p:cNvSpPr txBox="1"/>
          <p:nvPr/>
        </p:nvSpPr>
        <p:spPr>
          <a:xfrm>
            <a:off x="6428232" y="2295144"/>
            <a:ext cx="2295144" cy="457200"/>
          </a:xfrm>
          <a:prstGeom prst="rect">
            <a:avLst/>
          </a:prstGeom>
          <a:noFill/>
        </p:spPr>
        <p:txBody>
          <a:bodyPr wrap="square" anchor="t" lIns="0" rIns="0" tIns="0" bIns="0">
            <a:spAutoFit/>
          </a:bodyPr>
          <a:lstStyle/>
          <a:p>
            <a:pPr algn="l">
              <a:lnSpc>
                <a:spcPct val="115000"/>
              </a:lnSpc>
            </a:pPr>
            <a:r>
              <a:rPr sz="1150" b="0" i="0">
                <a:solidFill>
                  <a:srgbClr val="6E6552"/>
                </a:solidFill>
                <a:latin typeface="Hiragino Kaku Gothic ProN"/>
              </a:rPr>
              <a:t>初期費用 150,000円</a:t>
            </a:r>
          </a:p>
        </p:txBody>
      </p:sp>
      <p:sp>
        <p:nvSpPr>
          <p:cNvPr id="27" name="TextBox 26"/>
          <p:cNvSpPr txBox="1"/>
          <p:nvPr/>
        </p:nvSpPr>
        <p:spPr>
          <a:xfrm>
            <a:off x="6428232" y="2560320"/>
            <a:ext cx="2295144" cy="457200"/>
          </a:xfrm>
          <a:prstGeom prst="rect">
            <a:avLst/>
          </a:prstGeom>
          <a:noFill/>
        </p:spPr>
        <p:txBody>
          <a:bodyPr wrap="square" anchor="t" lIns="0" rIns="0" tIns="0" bIns="0">
            <a:spAutoFit/>
          </a:bodyPr>
          <a:lstStyle/>
          <a:p>
            <a:pPr algn="l">
              <a:lnSpc>
                <a:spcPct val="115000"/>
              </a:lnSpc>
            </a:pPr>
            <a:r>
              <a:rPr sz="2000" b="1" i="0">
                <a:solidFill>
                  <a:srgbClr val="C1592E"/>
                </a:solidFill>
                <a:latin typeface="Hiragino Kaku Gothic ProN"/>
              </a:rPr>
              <a:t>月額 20,000円</a:t>
            </a:r>
          </a:p>
        </p:txBody>
      </p:sp>
      <p:sp>
        <p:nvSpPr>
          <p:cNvPr id="28" name="Rectangle 27"/>
          <p:cNvSpPr/>
          <p:nvPr/>
        </p:nvSpPr>
        <p:spPr>
          <a:xfrm>
            <a:off x="6428232" y="3108960"/>
            <a:ext cx="2295144" cy="9525"/>
          </a:xfrm>
          <a:prstGeom prst="rect">
            <a:avLst/>
          </a:prstGeom>
          <a:solidFill>
            <a:srgbClr val="E7DE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6428232" y="3264408"/>
            <a:ext cx="2295144" cy="457200"/>
          </a:xfrm>
          <a:prstGeom prst="rect">
            <a:avLst/>
          </a:prstGeom>
          <a:noFill/>
        </p:spPr>
        <p:txBody>
          <a:bodyPr wrap="square" anchor="t" lIns="0" rIns="0" tIns="0" bIns="0">
            <a:spAutoFit/>
          </a:bodyPr>
          <a:lstStyle/>
          <a:p>
            <a:pPr algn="l">
              <a:lnSpc>
                <a:spcPct val="115000"/>
              </a:lnSpc>
            </a:pPr>
            <a:r>
              <a:rPr sz="1050" b="0" i="1">
                <a:solidFill>
                  <a:srgbClr val="6E6552"/>
                </a:solidFill>
                <a:latin typeface="Hiragino Kaku Gothic ProN"/>
              </a:rPr>
              <a:t>独自ドメイン・多言語まで本格運用したいお店に</a:t>
            </a:r>
          </a:p>
        </p:txBody>
      </p:sp>
      <p:sp>
        <p:nvSpPr>
          <p:cNvPr id="30" name="TextBox 29"/>
          <p:cNvSpPr txBox="1"/>
          <p:nvPr/>
        </p:nvSpPr>
        <p:spPr>
          <a:xfrm>
            <a:off x="6428232" y="3776471"/>
            <a:ext cx="2331720" cy="2148840"/>
          </a:xfrm>
          <a:prstGeom prst="rect">
            <a:avLst/>
          </a:prstGeom>
          <a:noFill/>
        </p:spPr>
        <p:txBody>
          <a:bodyPr wrap="square" lIns="0" rIns="0" tIns="0" bIns="0">
            <a:spAutoFit/>
          </a:bodyPr>
          <a:lstStyle/>
          <a:p>
            <a:pPr>
              <a:lnSpc>
                <a:spcPct val="125000"/>
              </a:lnSpc>
              <a:spcAft>
                <a:spcPts val="500"/>
              </a:spcAft>
            </a:pPr>
            <a:r>
              <a:rPr sz="1080" b="1">
                <a:solidFill>
                  <a:srgbClr val="A44823"/>
                </a:solidFill>
                <a:latin typeface="Hiragino Kaku Gothic ProN"/>
              </a:rPr>
              <a:t>・</a:t>
            </a:r>
            <a:r>
              <a:rPr sz="1080">
                <a:solidFill>
                  <a:srgbClr val="23201A"/>
                </a:solidFill>
                <a:latin typeface="Hiragino Kaku Gothic ProN"/>
              </a:rPr>
              <a:t> スタンダードプランの全機能</a:t>
            </a:r>
          </a:p>
          <a:p>
            <a:pPr>
              <a:lnSpc>
                <a:spcPct val="125000"/>
              </a:lnSpc>
              <a:spcAft>
                <a:spcPts val="500"/>
              </a:spcAft>
            </a:pPr>
            <a:r>
              <a:rPr sz="1080" b="1">
                <a:solidFill>
                  <a:srgbClr val="A44823"/>
                </a:solidFill>
                <a:latin typeface="Hiragino Kaku Gothic ProN"/>
              </a:rPr>
              <a:t>・</a:t>
            </a:r>
            <a:r>
              <a:rPr sz="1080">
                <a:solidFill>
                  <a:srgbClr val="23201A"/>
                </a:solidFill>
                <a:latin typeface="Hiragino Kaku Gothic ProN"/>
              </a:rPr>
              <a:t> AI月次改善提案・予約メール自動取込</a:t>
            </a:r>
          </a:p>
          <a:p>
            <a:pPr>
              <a:lnSpc>
                <a:spcPct val="125000"/>
              </a:lnSpc>
              <a:spcAft>
                <a:spcPts val="500"/>
              </a:spcAft>
            </a:pPr>
            <a:r>
              <a:rPr sz="1080" b="1">
                <a:solidFill>
                  <a:srgbClr val="A44823"/>
                </a:solidFill>
                <a:latin typeface="Hiragino Kaku Gothic ProN"/>
              </a:rPr>
              <a:t>・</a:t>
            </a:r>
            <a:r>
              <a:rPr sz="1080">
                <a:solidFill>
                  <a:srgbClr val="23201A"/>
                </a:solidFill>
                <a:latin typeface="Hiragino Kaku Gothic ProN"/>
              </a:rPr>
              <a:t> 独自ドメイン</a:t>
            </a:r>
          </a:p>
          <a:p>
            <a:pPr>
              <a:lnSpc>
                <a:spcPct val="125000"/>
              </a:lnSpc>
              <a:spcAft>
                <a:spcPts val="500"/>
              </a:spcAft>
            </a:pPr>
            <a:r>
              <a:rPr sz="1080" b="1">
                <a:solidFill>
                  <a:srgbClr val="A44823"/>
                </a:solidFill>
                <a:latin typeface="Hiragino Kaku Gothic ProN"/>
              </a:rPr>
              <a:t>・</a:t>
            </a:r>
            <a:r>
              <a:rPr sz="1080">
                <a:solidFill>
                  <a:srgbClr val="23201A"/>
                </a:solidFill>
                <a:latin typeface="Hiragino Kaku Gothic ProN"/>
              </a:rPr>
              <a:t> 外国語ページ（英語・中国語簡体/繁体・韓国語）</a:t>
            </a:r>
          </a:p>
          <a:p>
            <a:pPr>
              <a:lnSpc>
                <a:spcPct val="125000"/>
              </a:lnSpc>
              <a:spcAft>
                <a:spcPts val="500"/>
              </a:spcAft>
            </a:pPr>
            <a:r>
              <a:rPr sz="1080" b="1">
                <a:solidFill>
                  <a:srgbClr val="A44823"/>
                </a:solidFill>
                <a:latin typeface="Hiragino Kaku Gothic ProN"/>
              </a:rPr>
              <a:t>・</a:t>
            </a:r>
            <a:r>
              <a:rPr sz="1080">
                <a:solidFill>
                  <a:srgbClr val="23201A"/>
                </a:solidFill>
                <a:latin typeface="Hiragino Kaku Gothic ProN"/>
              </a:rPr>
              <a:t> 公式LINE導入代行・LINE自動予約</a:t>
            </a:r>
          </a:p>
          <a:p>
            <a:pPr>
              <a:lnSpc>
                <a:spcPct val="125000"/>
              </a:lnSpc>
              <a:spcAft>
                <a:spcPts val="500"/>
              </a:spcAft>
            </a:pPr>
            <a:r>
              <a:rPr sz="1080" b="1">
                <a:solidFill>
                  <a:srgbClr val="A44823"/>
                </a:solidFill>
                <a:latin typeface="Hiragino Kaku Gothic ProN"/>
              </a:rPr>
              <a:t>・</a:t>
            </a:r>
            <a:r>
              <a:rPr sz="1080">
                <a:solidFill>
                  <a:srgbClr val="23201A"/>
                </a:solidFill>
                <a:latin typeface="Hiragino Kaku Gothic ProN"/>
              </a:rPr>
              <a:t> 月3回の更新代行</a:t>
            </a:r>
          </a:p>
        </p:txBody>
      </p:sp>
      <p:sp>
        <p:nvSpPr>
          <p:cNvPr id="31" name="Rounded Rectangle 30"/>
          <p:cNvSpPr/>
          <p:nvPr/>
        </p:nvSpPr>
        <p:spPr>
          <a:xfrm>
            <a:off x="9089136" y="1691640"/>
            <a:ext cx="2697480" cy="4343400"/>
          </a:xfrm>
          <a:prstGeom prst="roundRect">
            <a:avLst>
              <a:gd name="adj" fmla="val 4500"/>
            </a:avLst>
          </a:prstGeom>
          <a:solidFill>
            <a:srgbClr val="FFFFFF"/>
          </a:solidFill>
          <a:ln w="12700">
            <a:solidFill>
              <a:srgbClr val="E7DEC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TextBox 31"/>
          <p:cNvSpPr txBox="1"/>
          <p:nvPr/>
        </p:nvSpPr>
        <p:spPr>
          <a:xfrm>
            <a:off x="9290304" y="1892808"/>
            <a:ext cx="2295144" cy="365760"/>
          </a:xfrm>
          <a:prstGeom prst="rect">
            <a:avLst/>
          </a:prstGeom>
          <a:noFill/>
        </p:spPr>
        <p:txBody>
          <a:bodyPr wrap="square" anchor="t" lIns="0" rIns="0" tIns="0" bIns="0">
            <a:spAutoFit/>
          </a:bodyPr>
          <a:lstStyle/>
          <a:p>
            <a:pPr algn="l">
              <a:lnSpc>
                <a:spcPct val="115000"/>
              </a:lnSpc>
            </a:pPr>
            <a:r>
              <a:rPr sz="1900" b="1" i="0">
                <a:solidFill>
                  <a:srgbClr val="23201A"/>
                </a:solidFill>
                <a:latin typeface="Hiragino Kaku Gothic ProN"/>
              </a:rPr>
              <a:t>カスタム</a:t>
            </a:r>
          </a:p>
        </p:txBody>
      </p:sp>
      <p:sp>
        <p:nvSpPr>
          <p:cNvPr id="33" name="TextBox 32"/>
          <p:cNvSpPr txBox="1"/>
          <p:nvPr/>
        </p:nvSpPr>
        <p:spPr>
          <a:xfrm>
            <a:off x="9290304" y="2295144"/>
            <a:ext cx="2295144" cy="457200"/>
          </a:xfrm>
          <a:prstGeom prst="rect">
            <a:avLst/>
          </a:prstGeom>
          <a:noFill/>
        </p:spPr>
        <p:txBody>
          <a:bodyPr wrap="square" anchor="t" lIns="0" rIns="0" tIns="0" bIns="0">
            <a:spAutoFit/>
          </a:bodyPr>
          <a:lstStyle/>
          <a:p>
            <a:pPr algn="l">
              <a:lnSpc>
                <a:spcPct val="115000"/>
              </a:lnSpc>
            </a:pPr>
            <a:r>
              <a:rPr sz="1150" b="0" i="0">
                <a:solidFill>
                  <a:srgbClr val="6E6552"/>
                </a:solidFill>
                <a:latin typeface="Hiragino Kaku Gothic ProN"/>
              </a:rPr>
              <a:t>初期費用 個別見積り</a:t>
            </a:r>
          </a:p>
        </p:txBody>
      </p:sp>
      <p:sp>
        <p:nvSpPr>
          <p:cNvPr id="34" name="TextBox 33"/>
          <p:cNvSpPr txBox="1"/>
          <p:nvPr/>
        </p:nvSpPr>
        <p:spPr>
          <a:xfrm>
            <a:off x="9290304" y="2560320"/>
            <a:ext cx="2295144" cy="457200"/>
          </a:xfrm>
          <a:prstGeom prst="rect">
            <a:avLst/>
          </a:prstGeom>
          <a:noFill/>
        </p:spPr>
        <p:txBody>
          <a:bodyPr wrap="square" anchor="t" lIns="0" rIns="0" tIns="0" bIns="0">
            <a:spAutoFit/>
          </a:bodyPr>
          <a:lstStyle/>
          <a:p>
            <a:pPr algn="l">
              <a:lnSpc>
                <a:spcPct val="115000"/>
              </a:lnSpc>
            </a:pPr>
            <a:r>
              <a:rPr sz="2000" b="1" i="0">
                <a:solidFill>
                  <a:srgbClr val="C1592E"/>
                </a:solidFill>
                <a:latin typeface="Hiragino Kaku Gothic ProN"/>
              </a:rPr>
              <a:t>個別見積り</a:t>
            </a:r>
          </a:p>
        </p:txBody>
      </p:sp>
      <p:sp>
        <p:nvSpPr>
          <p:cNvPr id="35" name="Rectangle 34"/>
          <p:cNvSpPr/>
          <p:nvPr/>
        </p:nvSpPr>
        <p:spPr>
          <a:xfrm>
            <a:off x="9290304" y="3108960"/>
            <a:ext cx="2295144" cy="9525"/>
          </a:xfrm>
          <a:prstGeom prst="rect">
            <a:avLst/>
          </a:prstGeom>
          <a:solidFill>
            <a:srgbClr val="E7DE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6" name="TextBox 35"/>
          <p:cNvSpPr txBox="1"/>
          <p:nvPr/>
        </p:nvSpPr>
        <p:spPr>
          <a:xfrm>
            <a:off x="9290304" y="3264408"/>
            <a:ext cx="2295144" cy="457200"/>
          </a:xfrm>
          <a:prstGeom prst="rect">
            <a:avLst/>
          </a:prstGeom>
          <a:noFill/>
        </p:spPr>
        <p:txBody>
          <a:bodyPr wrap="square" anchor="t" lIns="0" rIns="0" tIns="0" bIns="0">
            <a:spAutoFit/>
          </a:bodyPr>
          <a:lstStyle/>
          <a:p>
            <a:pPr algn="l">
              <a:lnSpc>
                <a:spcPct val="115000"/>
              </a:lnSpc>
            </a:pPr>
            <a:r>
              <a:rPr sz="1050" b="0" i="1">
                <a:solidFill>
                  <a:srgbClr val="6E6552"/>
                </a:solidFill>
                <a:latin typeface="Hiragino Kaku Gothic ProN"/>
              </a:rPr>
              <a:t>飲食以外の業種・フルオーダー制作</a:t>
            </a:r>
          </a:p>
        </p:txBody>
      </p:sp>
      <p:sp>
        <p:nvSpPr>
          <p:cNvPr id="37" name="TextBox 36"/>
          <p:cNvSpPr txBox="1"/>
          <p:nvPr/>
        </p:nvSpPr>
        <p:spPr>
          <a:xfrm>
            <a:off x="9290304" y="3776471"/>
            <a:ext cx="2331720" cy="2148840"/>
          </a:xfrm>
          <a:prstGeom prst="rect">
            <a:avLst/>
          </a:prstGeom>
          <a:noFill/>
        </p:spPr>
        <p:txBody>
          <a:bodyPr wrap="square" lIns="0" rIns="0" tIns="0" bIns="0">
            <a:spAutoFit/>
          </a:bodyPr>
          <a:lstStyle/>
          <a:p>
            <a:pPr>
              <a:lnSpc>
                <a:spcPct val="125000"/>
              </a:lnSpc>
              <a:spcAft>
                <a:spcPts val="500"/>
              </a:spcAft>
            </a:pPr>
            <a:r>
              <a:rPr sz="1080" b="1">
                <a:solidFill>
                  <a:srgbClr val="A44823"/>
                </a:solidFill>
                <a:latin typeface="Hiragino Kaku Gothic ProN"/>
              </a:rPr>
              <a:t>・</a:t>
            </a:r>
            <a:r>
              <a:rPr sz="1080">
                <a:solidFill>
                  <a:srgbClr val="23201A"/>
                </a:solidFill>
                <a:latin typeface="Hiragino Kaku Gothic ProN"/>
              </a:rPr>
              <a:t> 既製デザインを使わないフルオーダー制作</a:t>
            </a:r>
          </a:p>
          <a:p>
            <a:pPr>
              <a:lnSpc>
                <a:spcPct val="125000"/>
              </a:lnSpc>
              <a:spcAft>
                <a:spcPts val="500"/>
              </a:spcAft>
            </a:pPr>
            <a:r>
              <a:rPr sz="1080" b="1">
                <a:solidFill>
                  <a:srgbClr val="A44823"/>
                </a:solidFill>
                <a:latin typeface="Hiragino Kaku Gothic ProN"/>
              </a:rPr>
              <a:t>・</a:t>
            </a:r>
            <a:r>
              <a:rPr sz="1080">
                <a:solidFill>
                  <a:srgbClr val="23201A"/>
                </a:solidFill>
                <a:latin typeface="Hiragino Kaku Gothic ProN"/>
              </a:rPr>
              <a:t> 機能は契約ごとに個別選択（管理側で設定）</a:t>
            </a:r>
          </a:p>
          <a:p>
            <a:pPr>
              <a:lnSpc>
                <a:spcPct val="125000"/>
              </a:lnSpc>
              <a:spcAft>
                <a:spcPts val="500"/>
              </a:spcAft>
            </a:pPr>
            <a:r>
              <a:rPr sz="1080" b="1">
                <a:solidFill>
                  <a:srgbClr val="A44823"/>
                </a:solidFill>
                <a:latin typeface="Hiragino Kaku Gothic ProN"/>
              </a:rPr>
              <a:t>・</a:t>
            </a:r>
            <a:r>
              <a:rPr sz="1080">
                <a:solidFill>
                  <a:srgbClr val="23201A"/>
                </a:solidFill>
                <a:latin typeface="Hiragino Kaku Gothic ProN"/>
              </a:rPr>
              <a:t> 飲食以外の業種にも対応</a:t>
            </a:r>
          </a:p>
        </p:txBody>
      </p:sp>
      <p:sp>
        <p:nvSpPr>
          <p:cNvPr id="38" name="TextBox 37"/>
          <p:cNvSpPr txBox="1"/>
          <p:nvPr/>
        </p:nvSpPr>
        <p:spPr>
          <a:xfrm>
            <a:off x="502920" y="6519672"/>
            <a:ext cx="5486400" cy="274320"/>
          </a:xfrm>
          <a:prstGeom prst="rect">
            <a:avLst/>
          </a:prstGeom>
          <a:noFill/>
        </p:spPr>
        <p:txBody>
          <a:bodyPr wrap="square" anchor="t" lIns="0" rIns="0" tIns="0" bIns="0">
            <a:spAutoFit/>
          </a:bodyPr>
          <a:lstStyle/>
          <a:p>
            <a:pPr algn="l">
              <a:lnSpc>
                <a:spcPct val="115000"/>
              </a:lnSpc>
            </a:pPr>
            <a:r>
              <a:rPr sz="900" b="0" i="0">
                <a:solidFill>
                  <a:srgbClr val="9C9380"/>
                </a:solidFill>
                <a:latin typeface="Hiragino Kaku Gothic ProN"/>
              </a:rPr>
              <a:t>Musubi プラン別機能ガイド</a:t>
            </a:r>
          </a:p>
        </p:txBody>
      </p:sp>
      <p:sp>
        <p:nvSpPr>
          <p:cNvPr id="39" name="TextBox 38"/>
          <p:cNvSpPr txBox="1"/>
          <p:nvPr/>
        </p:nvSpPr>
        <p:spPr>
          <a:xfrm>
            <a:off x="10881360" y="6519672"/>
            <a:ext cx="822960" cy="274320"/>
          </a:xfrm>
          <a:prstGeom prst="rect">
            <a:avLst/>
          </a:prstGeom>
          <a:noFill/>
        </p:spPr>
        <p:txBody>
          <a:bodyPr wrap="square" anchor="t" lIns="0" rIns="0" tIns="0" bIns="0">
            <a:spAutoFit/>
          </a:bodyPr>
          <a:lstStyle/>
          <a:p>
            <a:pPr algn="r">
              <a:lnSpc>
                <a:spcPct val="115000"/>
              </a:lnSpc>
            </a:pPr>
            <a:r>
              <a:rPr sz="900" b="0" i="0">
                <a:solidFill>
                  <a:srgbClr val="9C9380"/>
                </a:solidFill>
                <a:latin typeface="Hiragino Kaku Gothic ProN"/>
              </a:rPr>
              <a:t>2</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8016"/>
          </a:xfrm>
          <a:prstGeom prst="rect">
            <a:avLst/>
          </a:prstGeom>
          <a:solidFill>
            <a:srgbClr val="1E4B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310896"/>
            <a:ext cx="7315200" cy="292608"/>
          </a:xfrm>
          <a:prstGeom prst="rect">
            <a:avLst/>
          </a:prstGeom>
          <a:noFill/>
        </p:spPr>
        <p:txBody>
          <a:bodyPr wrap="square" anchor="t" lIns="0" rIns="0" tIns="0" bIns="0">
            <a:spAutoFit/>
          </a:bodyPr>
          <a:lstStyle/>
          <a:p>
            <a:pPr algn="l">
              <a:lnSpc>
                <a:spcPct val="115000"/>
              </a:lnSpc>
            </a:pPr>
            <a:r>
              <a:rPr sz="1200" b="1" i="0">
                <a:solidFill>
                  <a:srgbClr val="A44823"/>
                </a:solidFill>
                <a:latin typeface="Hiragino Kaku Gothic ProN"/>
              </a:rPr>
              <a:t>機能詳細｜サイト標準機能</a:t>
            </a:r>
          </a:p>
        </p:txBody>
      </p:sp>
      <p:sp>
        <p:nvSpPr>
          <p:cNvPr id="5" name="TextBox 4"/>
          <p:cNvSpPr txBox="1"/>
          <p:nvPr/>
        </p:nvSpPr>
        <p:spPr>
          <a:xfrm>
            <a:off x="502920" y="566928"/>
            <a:ext cx="10515600" cy="640080"/>
          </a:xfrm>
          <a:prstGeom prst="rect">
            <a:avLst/>
          </a:prstGeom>
          <a:noFill/>
        </p:spPr>
        <p:txBody>
          <a:bodyPr wrap="square" anchor="t" lIns="0" rIns="0" tIns="0" bIns="0">
            <a:spAutoFit/>
          </a:bodyPr>
          <a:lstStyle/>
          <a:p>
            <a:pPr algn="l">
              <a:lnSpc>
                <a:spcPct val="115000"/>
              </a:lnSpc>
            </a:pPr>
            <a:r>
              <a:rPr sz="2600" b="1" i="0">
                <a:solidFill>
                  <a:srgbClr val="12332A"/>
                </a:solidFill>
                <a:latin typeface="Hiragino Kaku Gothic ProN"/>
              </a:rPr>
              <a:t>GA4アクセス計測</a:t>
            </a:r>
          </a:p>
        </p:txBody>
      </p:sp>
      <p:sp>
        <p:nvSpPr>
          <p:cNvPr id="6" name="Rectangle 5"/>
          <p:cNvSpPr/>
          <p:nvPr/>
        </p:nvSpPr>
        <p:spPr>
          <a:xfrm>
            <a:off x="502920" y="1170432"/>
            <a:ext cx="1005840" cy="38100"/>
          </a:xfrm>
          <a:prstGeom prst="rect">
            <a:avLst/>
          </a:prstGeom>
          <a:solidFill>
            <a:srgbClr val="C15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5938520" y="1412240"/>
            <a:ext cx="5816600" cy="4079239"/>
          </a:xfrm>
          <a:prstGeom prst="rect">
            <a:avLst/>
          </a:prstGeom>
          <a:solidFill>
            <a:srgbClr val="FFFFFF"/>
          </a:solidFill>
          <a:ln w="12700">
            <a:solidFill>
              <a:srgbClr val="E7DEC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ga4_kpi.jpg"/>
          <p:cNvPicPr>
            <a:picLocks noChangeAspect="1"/>
          </p:cNvPicPr>
          <p:nvPr/>
        </p:nvPicPr>
        <p:blipFill>
          <a:blip r:embed="rId2"/>
          <a:stretch>
            <a:fillRect/>
          </a:stretch>
        </p:blipFill>
        <p:spPr>
          <a:xfrm>
            <a:off x="5989320" y="3093271"/>
            <a:ext cx="5715000" cy="717176"/>
          </a:xfrm>
          <a:prstGeom prst="rect">
            <a:avLst/>
          </a:prstGeom>
        </p:spPr>
      </p:pic>
      <p:sp>
        <p:nvSpPr>
          <p:cNvPr id="9" name="TextBox 8"/>
          <p:cNvSpPr txBox="1"/>
          <p:nvPr/>
        </p:nvSpPr>
        <p:spPr>
          <a:xfrm>
            <a:off x="5989320" y="5513832"/>
            <a:ext cx="5715000" cy="274320"/>
          </a:xfrm>
          <a:prstGeom prst="rect">
            <a:avLst/>
          </a:prstGeom>
          <a:noFill/>
        </p:spPr>
        <p:txBody>
          <a:bodyPr wrap="square" anchor="t" lIns="0" rIns="0" tIns="0" bIns="0">
            <a:spAutoFit/>
          </a:bodyPr>
          <a:lstStyle/>
          <a:p>
            <a:pPr algn="ctr">
              <a:lnSpc>
                <a:spcPct val="115000"/>
              </a:lnSpc>
            </a:pPr>
            <a:r>
              <a:rPr sz="950" b="0" i="1">
                <a:solidFill>
                  <a:srgbClr val="9C9380"/>
                </a:solidFill>
                <a:latin typeface="Hiragino Kaku Gothic ProN"/>
              </a:rPr>
              <a:t>ポータル 月次レポート画面より（モックデータ）</a:t>
            </a:r>
          </a:p>
        </p:txBody>
      </p:sp>
      <p:sp>
        <p:nvSpPr>
          <p:cNvPr id="10" name="TextBox 9"/>
          <p:cNvSpPr txBox="1"/>
          <p:nvPr/>
        </p:nvSpPr>
        <p:spPr>
          <a:xfrm>
            <a:off x="502920" y="141732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できること</a:t>
            </a:r>
          </a:p>
        </p:txBody>
      </p:sp>
      <p:sp>
        <p:nvSpPr>
          <p:cNvPr id="11" name="TextBox 10"/>
          <p:cNvSpPr txBox="1"/>
          <p:nvPr/>
        </p:nvSpPr>
        <p:spPr>
          <a:xfrm>
            <a:off x="502920" y="1764792"/>
            <a:ext cx="5029200" cy="155448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Googleアナリティクス4によるアクセス計測を標準で設定</a:t>
            </a:r>
          </a:p>
        </p:txBody>
      </p:sp>
      <p:sp>
        <p:nvSpPr>
          <p:cNvPr id="12" name="TextBox 11"/>
          <p:cNvSpPr txBox="1"/>
          <p:nvPr/>
        </p:nvSpPr>
        <p:spPr>
          <a:xfrm>
            <a:off x="502920" y="338328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お店にとってのメリット</a:t>
            </a:r>
          </a:p>
        </p:txBody>
      </p:sp>
      <p:sp>
        <p:nvSpPr>
          <p:cNvPr id="13" name="TextBox 12"/>
          <p:cNvSpPr txBox="1"/>
          <p:nvPr/>
        </p:nvSpPr>
        <p:spPr>
          <a:xfrm>
            <a:off x="502920" y="3730752"/>
            <a:ext cx="5029200" cy="146304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サイトにどれくらいの人が訪れているかを客観的な数値で把握できる</a:t>
            </a:r>
          </a:p>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スタンダード以上では、この数値を毎月のレポートとしてまとめてお届け</a:t>
            </a:r>
          </a:p>
        </p:txBody>
      </p:sp>
      <p:sp>
        <p:nvSpPr>
          <p:cNvPr id="14" name="Rounded Rectangle 13"/>
          <p:cNvSpPr/>
          <p:nvPr/>
        </p:nvSpPr>
        <p:spPr>
          <a:xfrm>
            <a:off x="502920" y="5623560"/>
            <a:ext cx="5029200" cy="566928"/>
          </a:xfrm>
          <a:prstGeom prst="roundRect">
            <a:avLst>
              <a:gd name="adj" fmla="val 15000"/>
            </a:avLst>
          </a:prstGeom>
          <a:solidFill>
            <a:srgbClr val="DCE7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85800" y="5623560"/>
            <a:ext cx="1188720" cy="566928"/>
          </a:xfrm>
          <a:prstGeom prst="rect">
            <a:avLst/>
          </a:prstGeom>
          <a:noFill/>
        </p:spPr>
        <p:txBody>
          <a:bodyPr wrap="square" anchor="ctr" lIns="0" rIns="0" tIns="0" bIns="0">
            <a:spAutoFit/>
          </a:bodyPr>
          <a:lstStyle/>
          <a:p>
            <a:pPr algn="l">
              <a:lnSpc>
                <a:spcPct val="115000"/>
              </a:lnSpc>
            </a:pPr>
            <a:r>
              <a:rPr sz="1150" b="1" i="0">
                <a:solidFill>
                  <a:srgbClr val="12332A"/>
                </a:solidFill>
                <a:latin typeface="Hiragino Kaku Gothic ProN"/>
              </a:rPr>
              <a:t>対応プラン</a:t>
            </a:r>
          </a:p>
        </p:txBody>
      </p:sp>
      <p:sp>
        <p:nvSpPr>
          <p:cNvPr id="16" name="TextBox 15"/>
          <p:cNvSpPr txBox="1"/>
          <p:nvPr/>
        </p:nvSpPr>
        <p:spPr>
          <a:xfrm>
            <a:off x="1874520" y="5623560"/>
            <a:ext cx="3474720" cy="566928"/>
          </a:xfrm>
          <a:prstGeom prst="rect">
            <a:avLst/>
          </a:prstGeom>
          <a:noFill/>
        </p:spPr>
        <p:txBody>
          <a:bodyPr wrap="square" anchor="ctr" lIns="0" rIns="0" tIns="0" bIns="0">
            <a:spAutoFit/>
          </a:bodyPr>
          <a:lstStyle/>
          <a:p>
            <a:pPr algn="l">
              <a:lnSpc>
                <a:spcPct val="115000"/>
              </a:lnSpc>
            </a:pPr>
            <a:r>
              <a:rPr sz="1250" b="1" i="0">
                <a:solidFill>
                  <a:srgbClr val="12332A"/>
                </a:solidFill>
                <a:latin typeface="Hiragino Kaku Gothic ProN"/>
              </a:rPr>
              <a:t>全プラン共通</a:t>
            </a:r>
          </a:p>
        </p:txBody>
      </p:sp>
      <p:sp>
        <p:nvSpPr>
          <p:cNvPr id="17" name="TextBox 16"/>
          <p:cNvSpPr txBox="1"/>
          <p:nvPr/>
        </p:nvSpPr>
        <p:spPr>
          <a:xfrm>
            <a:off x="502920" y="6519672"/>
            <a:ext cx="5486400" cy="274320"/>
          </a:xfrm>
          <a:prstGeom prst="rect">
            <a:avLst/>
          </a:prstGeom>
          <a:noFill/>
        </p:spPr>
        <p:txBody>
          <a:bodyPr wrap="square" anchor="t" lIns="0" rIns="0" tIns="0" bIns="0">
            <a:spAutoFit/>
          </a:bodyPr>
          <a:lstStyle/>
          <a:p>
            <a:pPr algn="l">
              <a:lnSpc>
                <a:spcPct val="115000"/>
              </a:lnSpc>
            </a:pPr>
            <a:r>
              <a:rPr sz="900" b="0" i="0">
                <a:solidFill>
                  <a:srgbClr val="9C9380"/>
                </a:solidFill>
                <a:latin typeface="Hiragino Kaku Gothic ProN"/>
              </a:rPr>
              <a:t>Musubi プラン別機能ガイド</a:t>
            </a:r>
          </a:p>
        </p:txBody>
      </p:sp>
      <p:sp>
        <p:nvSpPr>
          <p:cNvPr id="18" name="TextBox 17"/>
          <p:cNvSpPr txBox="1"/>
          <p:nvPr/>
        </p:nvSpPr>
        <p:spPr>
          <a:xfrm>
            <a:off x="10881360" y="6519672"/>
            <a:ext cx="822960" cy="274320"/>
          </a:xfrm>
          <a:prstGeom prst="rect">
            <a:avLst/>
          </a:prstGeom>
          <a:noFill/>
        </p:spPr>
        <p:txBody>
          <a:bodyPr wrap="square" anchor="t" lIns="0" rIns="0" tIns="0" bIns="0">
            <a:spAutoFit/>
          </a:bodyPr>
          <a:lstStyle/>
          <a:p>
            <a:pPr algn="r">
              <a:lnSpc>
                <a:spcPct val="115000"/>
              </a:lnSpc>
            </a:pPr>
            <a:r>
              <a:rPr sz="900" b="0" i="0">
                <a:solidFill>
                  <a:srgbClr val="9C9380"/>
                </a:solidFill>
                <a:latin typeface="Hiragino Kaku Gothic ProN"/>
              </a:rPr>
              <a:t>20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8016"/>
          </a:xfrm>
          <a:prstGeom prst="rect">
            <a:avLst/>
          </a:prstGeom>
          <a:solidFill>
            <a:srgbClr val="1E4B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310896"/>
            <a:ext cx="7315200" cy="292608"/>
          </a:xfrm>
          <a:prstGeom prst="rect">
            <a:avLst/>
          </a:prstGeom>
          <a:noFill/>
        </p:spPr>
        <p:txBody>
          <a:bodyPr wrap="square" anchor="t" lIns="0" rIns="0" tIns="0" bIns="0">
            <a:spAutoFit/>
          </a:bodyPr>
          <a:lstStyle/>
          <a:p>
            <a:pPr algn="l">
              <a:lnSpc>
                <a:spcPct val="115000"/>
              </a:lnSpc>
            </a:pPr>
            <a:r>
              <a:rPr sz="1200" b="1" i="0">
                <a:solidFill>
                  <a:srgbClr val="A44823"/>
                </a:solidFill>
                <a:latin typeface="Hiragino Kaku Gothic ProN"/>
              </a:rPr>
              <a:t>機能詳細｜サイト標準機能</a:t>
            </a:r>
          </a:p>
        </p:txBody>
      </p:sp>
      <p:sp>
        <p:nvSpPr>
          <p:cNvPr id="5" name="TextBox 4"/>
          <p:cNvSpPr txBox="1"/>
          <p:nvPr/>
        </p:nvSpPr>
        <p:spPr>
          <a:xfrm>
            <a:off x="502920" y="566928"/>
            <a:ext cx="10515600" cy="640080"/>
          </a:xfrm>
          <a:prstGeom prst="rect">
            <a:avLst/>
          </a:prstGeom>
          <a:noFill/>
        </p:spPr>
        <p:txBody>
          <a:bodyPr wrap="square" anchor="t" lIns="0" rIns="0" tIns="0" bIns="0">
            <a:spAutoFit/>
          </a:bodyPr>
          <a:lstStyle/>
          <a:p>
            <a:pPr algn="l">
              <a:lnSpc>
                <a:spcPct val="115000"/>
              </a:lnSpc>
            </a:pPr>
            <a:r>
              <a:rPr sz="2600" b="1" i="0">
                <a:solidFill>
                  <a:srgbClr val="12332A"/>
                </a:solidFill>
                <a:latin typeface="Hiragino Kaku Gothic ProN"/>
              </a:rPr>
              <a:t>独自ドメイン</a:t>
            </a:r>
          </a:p>
        </p:txBody>
      </p:sp>
      <p:sp>
        <p:nvSpPr>
          <p:cNvPr id="6" name="Rectangle 5"/>
          <p:cNvSpPr/>
          <p:nvPr/>
        </p:nvSpPr>
        <p:spPr>
          <a:xfrm>
            <a:off x="502920" y="1170432"/>
            <a:ext cx="1005840" cy="38100"/>
          </a:xfrm>
          <a:prstGeom prst="rect">
            <a:avLst/>
          </a:prstGeom>
          <a:solidFill>
            <a:srgbClr val="C15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5938520" y="1412240"/>
            <a:ext cx="5816600" cy="4079239"/>
          </a:xfrm>
          <a:prstGeom prst="rect">
            <a:avLst/>
          </a:prstGeom>
          <a:solidFill>
            <a:srgbClr val="FFFFFF"/>
          </a:solidFill>
          <a:ln w="12700">
            <a:solidFill>
              <a:srgbClr val="E7DEC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ustom_domain.jpg"/>
          <p:cNvPicPr>
            <a:picLocks noChangeAspect="1"/>
          </p:cNvPicPr>
          <p:nvPr/>
        </p:nvPicPr>
        <p:blipFill>
          <a:blip r:embed="rId2"/>
          <a:stretch>
            <a:fillRect/>
          </a:stretch>
        </p:blipFill>
        <p:spPr>
          <a:xfrm>
            <a:off x="5989320" y="2374536"/>
            <a:ext cx="5715000" cy="2154647"/>
          </a:xfrm>
          <a:prstGeom prst="rect">
            <a:avLst/>
          </a:prstGeom>
        </p:spPr>
      </p:pic>
      <p:sp>
        <p:nvSpPr>
          <p:cNvPr id="9" name="TextBox 8"/>
          <p:cNvSpPr txBox="1"/>
          <p:nvPr/>
        </p:nvSpPr>
        <p:spPr>
          <a:xfrm>
            <a:off x="5989320" y="5513832"/>
            <a:ext cx="5715000" cy="274320"/>
          </a:xfrm>
          <a:prstGeom prst="rect">
            <a:avLst/>
          </a:prstGeom>
          <a:noFill/>
        </p:spPr>
        <p:txBody>
          <a:bodyPr wrap="square" anchor="t" lIns="0" rIns="0" tIns="0" bIns="0">
            <a:spAutoFit/>
          </a:bodyPr>
          <a:lstStyle/>
          <a:p>
            <a:pPr algn="ctr">
              <a:lnSpc>
                <a:spcPct val="115000"/>
              </a:lnSpc>
            </a:pPr>
            <a:r>
              <a:rPr sz="950" b="0" i="1">
                <a:solidFill>
                  <a:srgbClr val="9C9380"/>
                </a:solidFill>
                <a:latin typeface="Hiragino Kaku Gothic ProN"/>
              </a:rPr>
              <a:t>画面はイメージです（表示イメージ）</a:t>
            </a:r>
          </a:p>
        </p:txBody>
      </p:sp>
      <p:sp>
        <p:nvSpPr>
          <p:cNvPr id="10" name="TextBox 9"/>
          <p:cNvSpPr txBox="1"/>
          <p:nvPr/>
        </p:nvSpPr>
        <p:spPr>
          <a:xfrm>
            <a:off x="502920" y="141732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できること</a:t>
            </a:r>
          </a:p>
        </p:txBody>
      </p:sp>
      <p:sp>
        <p:nvSpPr>
          <p:cNvPr id="11" name="TextBox 10"/>
          <p:cNvSpPr txBox="1"/>
          <p:nvPr/>
        </p:nvSpPr>
        <p:spPr>
          <a:xfrm>
            <a:off x="502920" y="1764792"/>
            <a:ext cx="5029200" cy="155448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お店だけの独自ドメイン（例：お店の名前.com）を取得・設定</a:t>
            </a:r>
          </a:p>
        </p:txBody>
      </p:sp>
      <p:sp>
        <p:nvSpPr>
          <p:cNvPr id="12" name="TextBox 11"/>
          <p:cNvSpPr txBox="1"/>
          <p:nvPr/>
        </p:nvSpPr>
        <p:spPr>
          <a:xfrm>
            <a:off x="502920" y="338328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お店にとってのメリット</a:t>
            </a:r>
          </a:p>
        </p:txBody>
      </p:sp>
      <p:sp>
        <p:nvSpPr>
          <p:cNvPr id="13" name="TextBox 12"/>
          <p:cNvSpPr txBox="1"/>
          <p:nvPr/>
        </p:nvSpPr>
        <p:spPr>
          <a:xfrm>
            <a:off x="502920" y="3730752"/>
            <a:ext cx="5029200" cy="146304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ドメインがお店の資産になり、名刺やSNSにも記載しやすい</a:t>
            </a:r>
          </a:p>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サブドメインより信頼感のあるアドレスで公開できる</a:t>
            </a:r>
          </a:p>
        </p:txBody>
      </p:sp>
      <p:sp>
        <p:nvSpPr>
          <p:cNvPr id="14" name="Rounded Rectangle 13"/>
          <p:cNvSpPr/>
          <p:nvPr/>
        </p:nvSpPr>
        <p:spPr>
          <a:xfrm>
            <a:off x="502920" y="5440680"/>
            <a:ext cx="5029200" cy="566928"/>
          </a:xfrm>
          <a:prstGeom prst="roundRect">
            <a:avLst>
              <a:gd name="adj" fmla="val 15000"/>
            </a:avLst>
          </a:prstGeom>
          <a:solidFill>
            <a:srgbClr val="DCE7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85800" y="5440680"/>
            <a:ext cx="1188720" cy="566928"/>
          </a:xfrm>
          <a:prstGeom prst="rect">
            <a:avLst/>
          </a:prstGeom>
          <a:noFill/>
        </p:spPr>
        <p:txBody>
          <a:bodyPr wrap="square" anchor="ctr" lIns="0" rIns="0" tIns="0" bIns="0">
            <a:spAutoFit/>
          </a:bodyPr>
          <a:lstStyle/>
          <a:p>
            <a:pPr algn="l">
              <a:lnSpc>
                <a:spcPct val="115000"/>
              </a:lnSpc>
            </a:pPr>
            <a:r>
              <a:rPr sz="1150" b="1" i="0">
                <a:solidFill>
                  <a:srgbClr val="12332A"/>
                </a:solidFill>
                <a:latin typeface="Hiragino Kaku Gothic ProN"/>
              </a:rPr>
              <a:t>対応プラン</a:t>
            </a:r>
          </a:p>
        </p:txBody>
      </p:sp>
      <p:sp>
        <p:nvSpPr>
          <p:cNvPr id="16" name="TextBox 15"/>
          <p:cNvSpPr txBox="1"/>
          <p:nvPr/>
        </p:nvSpPr>
        <p:spPr>
          <a:xfrm>
            <a:off x="1874520" y="5440680"/>
            <a:ext cx="3474720" cy="566928"/>
          </a:xfrm>
          <a:prstGeom prst="rect">
            <a:avLst/>
          </a:prstGeom>
          <a:noFill/>
        </p:spPr>
        <p:txBody>
          <a:bodyPr wrap="square" anchor="ctr" lIns="0" rIns="0" tIns="0" bIns="0">
            <a:spAutoFit/>
          </a:bodyPr>
          <a:lstStyle/>
          <a:p>
            <a:pPr algn="l">
              <a:lnSpc>
                <a:spcPct val="115000"/>
              </a:lnSpc>
            </a:pPr>
            <a:r>
              <a:rPr sz="1250" b="1" i="0">
                <a:solidFill>
                  <a:srgbClr val="12332A"/>
                </a:solidFill>
                <a:latin typeface="Hiragino Kaku Gothic ProN"/>
              </a:rPr>
              <a:t>プレミアム（カスタムは個別相談）</a:t>
            </a:r>
          </a:p>
        </p:txBody>
      </p:sp>
      <p:sp>
        <p:nvSpPr>
          <p:cNvPr id="17" name="TextBox 16"/>
          <p:cNvSpPr txBox="1"/>
          <p:nvPr/>
        </p:nvSpPr>
        <p:spPr>
          <a:xfrm>
            <a:off x="502920" y="6080760"/>
            <a:ext cx="5029200" cy="320040"/>
          </a:xfrm>
          <a:prstGeom prst="rect">
            <a:avLst/>
          </a:prstGeom>
          <a:noFill/>
        </p:spPr>
        <p:txBody>
          <a:bodyPr wrap="square" anchor="t" lIns="0" rIns="0" tIns="0" bIns="0">
            <a:spAutoFit/>
          </a:bodyPr>
          <a:lstStyle/>
          <a:p>
            <a:pPr algn="l">
              <a:lnSpc>
                <a:spcPct val="115000"/>
              </a:lnSpc>
            </a:pPr>
            <a:r>
              <a:rPr sz="950" b="0" i="1">
                <a:solidFill>
                  <a:srgbClr val="A44823"/>
                </a:solidFill>
                <a:latin typeface="Hiragino Kaku Gothic ProN"/>
              </a:rPr>
              <a:t>※ ライト・スタンダードは当方管理のサブドメインでの公開となります。</a:t>
            </a:r>
          </a:p>
        </p:txBody>
      </p:sp>
      <p:sp>
        <p:nvSpPr>
          <p:cNvPr id="18" name="TextBox 17"/>
          <p:cNvSpPr txBox="1"/>
          <p:nvPr/>
        </p:nvSpPr>
        <p:spPr>
          <a:xfrm>
            <a:off x="502920" y="6519672"/>
            <a:ext cx="5486400" cy="274320"/>
          </a:xfrm>
          <a:prstGeom prst="rect">
            <a:avLst/>
          </a:prstGeom>
          <a:noFill/>
        </p:spPr>
        <p:txBody>
          <a:bodyPr wrap="square" anchor="t" lIns="0" rIns="0" tIns="0" bIns="0">
            <a:spAutoFit/>
          </a:bodyPr>
          <a:lstStyle/>
          <a:p>
            <a:pPr algn="l">
              <a:lnSpc>
                <a:spcPct val="115000"/>
              </a:lnSpc>
            </a:pPr>
            <a:r>
              <a:rPr sz="900" b="0" i="0">
                <a:solidFill>
                  <a:srgbClr val="9C9380"/>
                </a:solidFill>
                <a:latin typeface="Hiragino Kaku Gothic ProN"/>
              </a:rPr>
              <a:t>Musubi プラン別機能ガイド</a:t>
            </a:r>
          </a:p>
        </p:txBody>
      </p:sp>
      <p:sp>
        <p:nvSpPr>
          <p:cNvPr id="19" name="TextBox 18"/>
          <p:cNvSpPr txBox="1"/>
          <p:nvPr/>
        </p:nvSpPr>
        <p:spPr>
          <a:xfrm>
            <a:off x="10881360" y="6519672"/>
            <a:ext cx="822960" cy="274320"/>
          </a:xfrm>
          <a:prstGeom prst="rect">
            <a:avLst/>
          </a:prstGeom>
          <a:noFill/>
        </p:spPr>
        <p:txBody>
          <a:bodyPr wrap="square" anchor="t" lIns="0" rIns="0" tIns="0" bIns="0">
            <a:spAutoFit/>
          </a:bodyPr>
          <a:lstStyle/>
          <a:p>
            <a:pPr algn="r">
              <a:lnSpc>
                <a:spcPct val="115000"/>
              </a:lnSpc>
            </a:pPr>
            <a:r>
              <a:rPr sz="900" b="0" i="0">
                <a:solidFill>
                  <a:srgbClr val="9C9380"/>
                </a:solidFill>
                <a:latin typeface="Hiragino Kaku Gothic ProN"/>
              </a:rPr>
              <a:t>21</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8016"/>
          </a:xfrm>
          <a:prstGeom prst="rect">
            <a:avLst/>
          </a:prstGeom>
          <a:solidFill>
            <a:srgbClr val="1E4B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310896"/>
            <a:ext cx="7315200" cy="292608"/>
          </a:xfrm>
          <a:prstGeom prst="rect">
            <a:avLst/>
          </a:prstGeom>
          <a:noFill/>
        </p:spPr>
        <p:txBody>
          <a:bodyPr wrap="square" anchor="t" lIns="0" rIns="0" tIns="0" bIns="0">
            <a:spAutoFit/>
          </a:bodyPr>
          <a:lstStyle/>
          <a:p>
            <a:pPr algn="l">
              <a:lnSpc>
                <a:spcPct val="115000"/>
              </a:lnSpc>
            </a:pPr>
            <a:r>
              <a:rPr sz="1200" b="1" i="0">
                <a:solidFill>
                  <a:srgbClr val="A44823"/>
                </a:solidFill>
                <a:latin typeface="Hiragino Kaku Gothic ProN"/>
              </a:rPr>
              <a:t>機能詳細｜セルフ編集</a:t>
            </a:r>
          </a:p>
        </p:txBody>
      </p:sp>
      <p:sp>
        <p:nvSpPr>
          <p:cNvPr id="5" name="TextBox 4"/>
          <p:cNvSpPr txBox="1"/>
          <p:nvPr/>
        </p:nvSpPr>
        <p:spPr>
          <a:xfrm>
            <a:off x="502920" y="566928"/>
            <a:ext cx="10515600" cy="640080"/>
          </a:xfrm>
          <a:prstGeom prst="rect">
            <a:avLst/>
          </a:prstGeom>
          <a:noFill/>
        </p:spPr>
        <p:txBody>
          <a:bodyPr wrap="square" anchor="t" lIns="0" rIns="0" tIns="0" bIns="0">
            <a:spAutoFit/>
          </a:bodyPr>
          <a:lstStyle/>
          <a:p>
            <a:pPr algn="l">
              <a:lnSpc>
                <a:spcPct val="115000"/>
              </a:lnSpc>
            </a:pPr>
            <a:r>
              <a:rPr sz="2600" b="1" i="0">
                <a:solidFill>
                  <a:srgbClr val="12332A"/>
                </a:solidFill>
                <a:latin typeface="Hiragino Kaku Gothic ProN"/>
              </a:rPr>
              <a:t>クリック編集（文字・画像・リンク）</a:t>
            </a:r>
          </a:p>
        </p:txBody>
      </p:sp>
      <p:sp>
        <p:nvSpPr>
          <p:cNvPr id="6" name="Rectangle 5"/>
          <p:cNvSpPr/>
          <p:nvPr/>
        </p:nvSpPr>
        <p:spPr>
          <a:xfrm>
            <a:off x="502920" y="1170432"/>
            <a:ext cx="1005840" cy="38100"/>
          </a:xfrm>
          <a:prstGeom prst="rect">
            <a:avLst/>
          </a:prstGeom>
          <a:solidFill>
            <a:srgbClr val="C15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5938520" y="1412240"/>
            <a:ext cx="5816600" cy="4079239"/>
          </a:xfrm>
          <a:prstGeom prst="rect">
            <a:avLst/>
          </a:prstGeom>
          <a:solidFill>
            <a:srgbClr val="FFFFFF"/>
          </a:solidFill>
          <a:ln w="12700">
            <a:solidFill>
              <a:srgbClr val="E7DEC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ick_edit.jpg"/>
          <p:cNvPicPr>
            <a:picLocks noChangeAspect="1"/>
          </p:cNvPicPr>
          <p:nvPr/>
        </p:nvPicPr>
        <p:blipFill>
          <a:blip r:embed="rId2"/>
          <a:stretch>
            <a:fillRect/>
          </a:stretch>
        </p:blipFill>
        <p:spPr>
          <a:xfrm>
            <a:off x="5989320" y="2214205"/>
            <a:ext cx="5715000" cy="2475309"/>
          </a:xfrm>
          <a:prstGeom prst="rect">
            <a:avLst/>
          </a:prstGeom>
        </p:spPr>
      </p:pic>
      <p:sp>
        <p:nvSpPr>
          <p:cNvPr id="9" name="TextBox 8"/>
          <p:cNvSpPr txBox="1"/>
          <p:nvPr/>
        </p:nvSpPr>
        <p:spPr>
          <a:xfrm>
            <a:off x="5989320" y="5513832"/>
            <a:ext cx="5715000" cy="274320"/>
          </a:xfrm>
          <a:prstGeom prst="rect">
            <a:avLst/>
          </a:prstGeom>
          <a:noFill/>
        </p:spPr>
        <p:txBody>
          <a:bodyPr wrap="square" anchor="t" lIns="0" rIns="0" tIns="0" bIns="0">
            <a:spAutoFit/>
          </a:bodyPr>
          <a:lstStyle/>
          <a:p>
            <a:pPr algn="ctr">
              <a:lnSpc>
                <a:spcPct val="115000"/>
              </a:lnSpc>
            </a:pPr>
            <a:r>
              <a:rPr sz="950" b="0" i="1">
                <a:solidFill>
                  <a:srgbClr val="9C9380"/>
                </a:solidFill>
                <a:latin typeface="Hiragino Kaku Gothic ProN"/>
              </a:rPr>
              <a:t>画面はイメージです（編集操作のサンプル）</a:t>
            </a:r>
          </a:p>
        </p:txBody>
      </p:sp>
      <p:sp>
        <p:nvSpPr>
          <p:cNvPr id="10" name="TextBox 9"/>
          <p:cNvSpPr txBox="1"/>
          <p:nvPr/>
        </p:nvSpPr>
        <p:spPr>
          <a:xfrm>
            <a:off x="502920" y="141732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できること</a:t>
            </a:r>
          </a:p>
        </p:txBody>
      </p:sp>
      <p:sp>
        <p:nvSpPr>
          <p:cNvPr id="11" name="TextBox 10"/>
          <p:cNvSpPr txBox="1"/>
          <p:nvPr/>
        </p:nvSpPr>
        <p:spPr>
          <a:xfrm>
            <a:off x="502920" y="1764792"/>
            <a:ext cx="5029200" cy="155448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公開後の文章・写真・リンクを、画面をクリックしてその場で差し替え</a:t>
            </a:r>
          </a:p>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回数の制限なく、スマホからも同じ画面で編集可能</a:t>
            </a:r>
          </a:p>
        </p:txBody>
      </p:sp>
      <p:sp>
        <p:nvSpPr>
          <p:cNvPr id="12" name="TextBox 11"/>
          <p:cNvSpPr txBox="1"/>
          <p:nvPr/>
        </p:nvSpPr>
        <p:spPr>
          <a:xfrm>
            <a:off x="502920" y="338328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お店にとってのメリット</a:t>
            </a:r>
          </a:p>
        </p:txBody>
      </p:sp>
      <p:sp>
        <p:nvSpPr>
          <p:cNvPr id="13" name="TextBox 12"/>
          <p:cNvSpPr txBox="1"/>
          <p:nvPr/>
        </p:nvSpPr>
        <p:spPr>
          <a:xfrm>
            <a:off x="502920" y="3730752"/>
            <a:ext cx="5029200" cy="146304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「業者に頼んで数日待つ」がなくなり、旬の情報をすぐ反映できる</a:t>
            </a:r>
          </a:p>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パソコンが苦手でも、直感的な操作で更新できる</a:t>
            </a:r>
          </a:p>
        </p:txBody>
      </p:sp>
      <p:sp>
        <p:nvSpPr>
          <p:cNvPr id="14" name="Rounded Rectangle 13"/>
          <p:cNvSpPr/>
          <p:nvPr/>
        </p:nvSpPr>
        <p:spPr>
          <a:xfrm>
            <a:off x="502920" y="5623560"/>
            <a:ext cx="5029200" cy="566928"/>
          </a:xfrm>
          <a:prstGeom prst="roundRect">
            <a:avLst>
              <a:gd name="adj" fmla="val 15000"/>
            </a:avLst>
          </a:prstGeom>
          <a:solidFill>
            <a:srgbClr val="DCE7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85800" y="5623560"/>
            <a:ext cx="1188720" cy="566928"/>
          </a:xfrm>
          <a:prstGeom prst="rect">
            <a:avLst/>
          </a:prstGeom>
          <a:noFill/>
        </p:spPr>
        <p:txBody>
          <a:bodyPr wrap="square" anchor="ctr" lIns="0" rIns="0" tIns="0" bIns="0">
            <a:spAutoFit/>
          </a:bodyPr>
          <a:lstStyle/>
          <a:p>
            <a:pPr algn="l">
              <a:lnSpc>
                <a:spcPct val="115000"/>
              </a:lnSpc>
            </a:pPr>
            <a:r>
              <a:rPr sz="1150" b="1" i="0">
                <a:solidFill>
                  <a:srgbClr val="12332A"/>
                </a:solidFill>
                <a:latin typeface="Hiragino Kaku Gothic ProN"/>
              </a:rPr>
              <a:t>対応プラン</a:t>
            </a:r>
          </a:p>
        </p:txBody>
      </p:sp>
      <p:sp>
        <p:nvSpPr>
          <p:cNvPr id="16" name="TextBox 15"/>
          <p:cNvSpPr txBox="1"/>
          <p:nvPr/>
        </p:nvSpPr>
        <p:spPr>
          <a:xfrm>
            <a:off x="1874520" y="5623560"/>
            <a:ext cx="3474720" cy="566928"/>
          </a:xfrm>
          <a:prstGeom prst="rect">
            <a:avLst/>
          </a:prstGeom>
          <a:noFill/>
        </p:spPr>
        <p:txBody>
          <a:bodyPr wrap="square" anchor="ctr" lIns="0" rIns="0" tIns="0" bIns="0">
            <a:spAutoFit/>
          </a:bodyPr>
          <a:lstStyle/>
          <a:p>
            <a:pPr algn="l">
              <a:lnSpc>
                <a:spcPct val="115000"/>
              </a:lnSpc>
            </a:pPr>
            <a:r>
              <a:rPr sz="1250" b="1" i="0">
                <a:solidFill>
                  <a:srgbClr val="12332A"/>
                </a:solidFill>
                <a:latin typeface="Hiragino Kaku Gothic ProN"/>
              </a:rPr>
              <a:t>全プラン共通（無制限）</a:t>
            </a:r>
          </a:p>
        </p:txBody>
      </p:sp>
      <p:sp>
        <p:nvSpPr>
          <p:cNvPr id="17" name="TextBox 16"/>
          <p:cNvSpPr txBox="1"/>
          <p:nvPr/>
        </p:nvSpPr>
        <p:spPr>
          <a:xfrm>
            <a:off x="502920" y="6519672"/>
            <a:ext cx="5486400" cy="274320"/>
          </a:xfrm>
          <a:prstGeom prst="rect">
            <a:avLst/>
          </a:prstGeom>
          <a:noFill/>
        </p:spPr>
        <p:txBody>
          <a:bodyPr wrap="square" anchor="t" lIns="0" rIns="0" tIns="0" bIns="0">
            <a:spAutoFit/>
          </a:bodyPr>
          <a:lstStyle/>
          <a:p>
            <a:pPr algn="l">
              <a:lnSpc>
                <a:spcPct val="115000"/>
              </a:lnSpc>
            </a:pPr>
            <a:r>
              <a:rPr sz="900" b="0" i="0">
                <a:solidFill>
                  <a:srgbClr val="9C9380"/>
                </a:solidFill>
                <a:latin typeface="Hiragino Kaku Gothic ProN"/>
              </a:rPr>
              <a:t>Musubi プラン別機能ガイド</a:t>
            </a:r>
          </a:p>
        </p:txBody>
      </p:sp>
      <p:sp>
        <p:nvSpPr>
          <p:cNvPr id="18" name="TextBox 17"/>
          <p:cNvSpPr txBox="1"/>
          <p:nvPr/>
        </p:nvSpPr>
        <p:spPr>
          <a:xfrm>
            <a:off x="10881360" y="6519672"/>
            <a:ext cx="822960" cy="274320"/>
          </a:xfrm>
          <a:prstGeom prst="rect">
            <a:avLst/>
          </a:prstGeom>
          <a:noFill/>
        </p:spPr>
        <p:txBody>
          <a:bodyPr wrap="square" anchor="t" lIns="0" rIns="0" tIns="0" bIns="0">
            <a:spAutoFit/>
          </a:bodyPr>
          <a:lstStyle/>
          <a:p>
            <a:pPr algn="r">
              <a:lnSpc>
                <a:spcPct val="115000"/>
              </a:lnSpc>
            </a:pPr>
            <a:r>
              <a:rPr sz="900" b="0" i="0">
                <a:solidFill>
                  <a:srgbClr val="9C9380"/>
                </a:solidFill>
                <a:latin typeface="Hiragino Kaku Gothic ProN"/>
              </a:rPr>
              <a:t>22</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8016"/>
          </a:xfrm>
          <a:prstGeom prst="rect">
            <a:avLst/>
          </a:prstGeom>
          <a:solidFill>
            <a:srgbClr val="1E4B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310896"/>
            <a:ext cx="7315200" cy="292608"/>
          </a:xfrm>
          <a:prstGeom prst="rect">
            <a:avLst/>
          </a:prstGeom>
          <a:noFill/>
        </p:spPr>
        <p:txBody>
          <a:bodyPr wrap="square" anchor="t" lIns="0" rIns="0" tIns="0" bIns="0">
            <a:spAutoFit/>
          </a:bodyPr>
          <a:lstStyle/>
          <a:p>
            <a:pPr algn="l">
              <a:lnSpc>
                <a:spcPct val="115000"/>
              </a:lnSpc>
            </a:pPr>
            <a:r>
              <a:rPr sz="1200" b="1" i="0">
                <a:solidFill>
                  <a:srgbClr val="A44823"/>
                </a:solidFill>
                <a:latin typeface="Hiragino Kaku Gothic ProN"/>
              </a:rPr>
              <a:t>機能詳細｜セルフ編集</a:t>
            </a:r>
          </a:p>
        </p:txBody>
      </p:sp>
      <p:sp>
        <p:nvSpPr>
          <p:cNvPr id="5" name="TextBox 4"/>
          <p:cNvSpPr txBox="1"/>
          <p:nvPr/>
        </p:nvSpPr>
        <p:spPr>
          <a:xfrm>
            <a:off x="502920" y="566928"/>
            <a:ext cx="10515600" cy="640080"/>
          </a:xfrm>
          <a:prstGeom prst="rect">
            <a:avLst/>
          </a:prstGeom>
          <a:noFill/>
        </p:spPr>
        <p:txBody>
          <a:bodyPr wrap="square" anchor="t" lIns="0" rIns="0" tIns="0" bIns="0">
            <a:spAutoFit/>
          </a:bodyPr>
          <a:lstStyle/>
          <a:p>
            <a:pPr algn="l">
              <a:lnSpc>
                <a:spcPct val="115000"/>
              </a:lnSpc>
            </a:pPr>
            <a:r>
              <a:rPr sz="2600" b="1" i="0">
                <a:solidFill>
                  <a:srgbClr val="12332A"/>
                </a:solidFill>
                <a:latin typeface="Hiragino Kaku Gothic ProN"/>
              </a:rPr>
              <a:t>メニュー等のリスト追加／削除／並び替え</a:t>
            </a:r>
          </a:p>
        </p:txBody>
      </p:sp>
      <p:sp>
        <p:nvSpPr>
          <p:cNvPr id="6" name="Rectangle 5"/>
          <p:cNvSpPr/>
          <p:nvPr/>
        </p:nvSpPr>
        <p:spPr>
          <a:xfrm>
            <a:off x="502920" y="1170432"/>
            <a:ext cx="1005840" cy="38100"/>
          </a:xfrm>
          <a:prstGeom prst="rect">
            <a:avLst/>
          </a:prstGeom>
          <a:solidFill>
            <a:srgbClr val="C15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5938520" y="1412240"/>
            <a:ext cx="5816600" cy="4079239"/>
          </a:xfrm>
          <a:prstGeom prst="rect">
            <a:avLst/>
          </a:prstGeom>
          <a:solidFill>
            <a:srgbClr val="FFFFFF"/>
          </a:solidFill>
          <a:ln w="12700">
            <a:solidFill>
              <a:srgbClr val="E7DEC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menu_edit.jpg"/>
          <p:cNvPicPr>
            <a:picLocks noChangeAspect="1"/>
          </p:cNvPicPr>
          <p:nvPr/>
        </p:nvPicPr>
        <p:blipFill>
          <a:blip r:embed="rId2"/>
          <a:stretch>
            <a:fillRect/>
          </a:stretch>
        </p:blipFill>
        <p:spPr>
          <a:xfrm>
            <a:off x="5989320" y="2328187"/>
            <a:ext cx="5715000" cy="2247344"/>
          </a:xfrm>
          <a:prstGeom prst="rect">
            <a:avLst/>
          </a:prstGeom>
        </p:spPr>
      </p:pic>
      <p:sp>
        <p:nvSpPr>
          <p:cNvPr id="9" name="TextBox 8"/>
          <p:cNvSpPr txBox="1"/>
          <p:nvPr/>
        </p:nvSpPr>
        <p:spPr>
          <a:xfrm>
            <a:off x="5989320" y="5513832"/>
            <a:ext cx="5715000" cy="274320"/>
          </a:xfrm>
          <a:prstGeom prst="rect">
            <a:avLst/>
          </a:prstGeom>
          <a:noFill/>
        </p:spPr>
        <p:txBody>
          <a:bodyPr wrap="square" anchor="t" lIns="0" rIns="0" tIns="0" bIns="0">
            <a:spAutoFit/>
          </a:bodyPr>
          <a:lstStyle/>
          <a:p>
            <a:pPr algn="ctr">
              <a:lnSpc>
                <a:spcPct val="115000"/>
              </a:lnSpc>
            </a:pPr>
            <a:r>
              <a:rPr sz="950" b="0" i="1">
                <a:solidFill>
                  <a:srgbClr val="9C9380"/>
                </a:solidFill>
                <a:latin typeface="Hiragino Kaku Gothic ProN"/>
              </a:rPr>
              <a:t>画面はイメージです（操作イメージ）</a:t>
            </a:r>
          </a:p>
        </p:txBody>
      </p:sp>
      <p:sp>
        <p:nvSpPr>
          <p:cNvPr id="10" name="TextBox 9"/>
          <p:cNvSpPr txBox="1"/>
          <p:nvPr/>
        </p:nvSpPr>
        <p:spPr>
          <a:xfrm>
            <a:off x="502920" y="141732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できること</a:t>
            </a:r>
          </a:p>
        </p:txBody>
      </p:sp>
      <p:sp>
        <p:nvSpPr>
          <p:cNvPr id="11" name="TextBox 10"/>
          <p:cNvSpPr txBox="1"/>
          <p:nvPr/>
        </p:nvSpPr>
        <p:spPr>
          <a:xfrm>
            <a:off x="502920" y="1764792"/>
            <a:ext cx="5029200" cy="155448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メニュー・コース・スタッフ紹介などのリスト項目を追加・削除・並び替え</a:t>
            </a:r>
          </a:p>
        </p:txBody>
      </p:sp>
      <p:sp>
        <p:nvSpPr>
          <p:cNvPr id="12" name="TextBox 11"/>
          <p:cNvSpPr txBox="1"/>
          <p:nvPr/>
        </p:nvSpPr>
        <p:spPr>
          <a:xfrm>
            <a:off x="502920" y="338328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お店にとってのメリット</a:t>
            </a:r>
          </a:p>
        </p:txBody>
      </p:sp>
      <p:sp>
        <p:nvSpPr>
          <p:cNvPr id="13" name="TextBox 12"/>
          <p:cNvSpPr txBox="1"/>
          <p:nvPr/>
        </p:nvSpPr>
        <p:spPr>
          <a:xfrm>
            <a:off x="502920" y="3730752"/>
            <a:ext cx="5029200" cy="146304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季節メニューの入れ替えや売り切れ対応を、お店側の判断ですぐ行える</a:t>
            </a:r>
          </a:p>
        </p:txBody>
      </p:sp>
      <p:sp>
        <p:nvSpPr>
          <p:cNvPr id="14" name="Rounded Rectangle 13"/>
          <p:cNvSpPr/>
          <p:nvPr/>
        </p:nvSpPr>
        <p:spPr>
          <a:xfrm>
            <a:off x="502920" y="5623560"/>
            <a:ext cx="5029200" cy="566928"/>
          </a:xfrm>
          <a:prstGeom prst="roundRect">
            <a:avLst>
              <a:gd name="adj" fmla="val 15000"/>
            </a:avLst>
          </a:prstGeom>
          <a:solidFill>
            <a:srgbClr val="DCE7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85800" y="5623560"/>
            <a:ext cx="1188720" cy="566928"/>
          </a:xfrm>
          <a:prstGeom prst="rect">
            <a:avLst/>
          </a:prstGeom>
          <a:noFill/>
        </p:spPr>
        <p:txBody>
          <a:bodyPr wrap="square" anchor="ctr" lIns="0" rIns="0" tIns="0" bIns="0">
            <a:spAutoFit/>
          </a:bodyPr>
          <a:lstStyle/>
          <a:p>
            <a:pPr algn="l">
              <a:lnSpc>
                <a:spcPct val="115000"/>
              </a:lnSpc>
            </a:pPr>
            <a:r>
              <a:rPr sz="1150" b="1" i="0">
                <a:solidFill>
                  <a:srgbClr val="12332A"/>
                </a:solidFill>
                <a:latin typeface="Hiragino Kaku Gothic ProN"/>
              </a:rPr>
              <a:t>対応プラン</a:t>
            </a:r>
          </a:p>
        </p:txBody>
      </p:sp>
      <p:sp>
        <p:nvSpPr>
          <p:cNvPr id="16" name="TextBox 15"/>
          <p:cNvSpPr txBox="1"/>
          <p:nvPr/>
        </p:nvSpPr>
        <p:spPr>
          <a:xfrm>
            <a:off x="1874520" y="5623560"/>
            <a:ext cx="3474720" cy="566928"/>
          </a:xfrm>
          <a:prstGeom prst="rect">
            <a:avLst/>
          </a:prstGeom>
          <a:noFill/>
        </p:spPr>
        <p:txBody>
          <a:bodyPr wrap="square" anchor="ctr" lIns="0" rIns="0" tIns="0" bIns="0">
            <a:spAutoFit/>
          </a:bodyPr>
          <a:lstStyle/>
          <a:p>
            <a:pPr algn="l">
              <a:lnSpc>
                <a:spcPct val="115000"/>
              </a:lnSpc>
            </a:pPr>
            <a:r>
              <a:rPr sz="1250" b="1" i="0">
                <a:solidFill>
                  <a:srgbClr val="12332A"/>
                </a:solidFill>
                <a:latin typeface="Hiragino Kaku Gothic ProN"/>
              </a:rPr>
              <a:t>全プラン共通（無制限）</a:t>
            </a:r>
          </a:p>
        </p:txBody>
      </p:sp>
      <p:sp>
        <p:nvSpPr>
          <p:cNvPr id="17" name="TextBox 16"/>
          <p:cNvSpPr txBox="1"/>
          <p:nvPr/>
        </p:nvSpPr>
        <p:spPr>
          <a:xfrm>
            <a:off x="502920" y="6519672"/>
            <a:ext cx="5486400" cy="274320"/>
          </a:xfrm>
          <a:prstGeom prst="rect">
            <a:avLst/>
          </a:prstGeom>
          <a:noFill/>
        </p:spPr>
        <p:txBody>
          <a:bodyPr wrap="square" anchor="t" lIns="0" rIns="0" tIns="0" bIns="0">
            <a:spAutoFit/>
          </a:bodyPr>
          <a:lstStyle/>
          <a:p>
            <a:pPr algn="l">
              <a:lnSpc>
                <a:spcPct val="115000"/>
              </a:lnSpc>
            </a:pPr>
            <a:r>
              <a:rPr sz="900" b="0" i="0">
                <a:solidFill>
                  <a:srgbClr val="9C9380"/>
                </a:solidFill>
                <a:latin typeface="Hiragino Kaku Gothic ProN"/>
              </a:rPr>
              <a:t>Musubi プラン別機能ガイド</a:t>
            </a:r>
          </a:p>
        </p:txBody>
      </p:sp>
      <p:sp>
        <p:nvSpPr>
          <p:cNvPr id="18" name="TextBox 17"/>
          <p:cNvSpPr txBox="1"/>
          <p:nvPr/>
        </p:nvSpPr>
        <p:spPr>
          <a:xfrm>
            <a:off x="10881360" y="6519672"/>
            <a:ext cx="822960" cy="274320"/>
          </a:xfrm>
          <a:prstGeom prst="rect">
            <a:avLst/>
          </a:prstGeom>
          <a:noFill/>
        </p:spPr>
        <p:txBody>
          <a:bodyPr wrap="square" anchor="t" lIns="0" rIns="0" tIns="0" bIns="0">
            <a:spAutoFit/>
          </a:bodyPr>
          <a:lstStyle/>
          <a:p>
            <a:pPr algn="r">
              <a:lnSpc>
                <a:spcPct val="115000"/>
              </a:lnSpc>
            </a:pPr>
            <a:r>
              <a:rPr sz="900" b="0" i="0">
                <a:solidFill>
                  <a:srgbClr val="9C9380"/>
                </a:solidFill>
                <a:latin typeface="Hiragino Kaku Gothic ProN"/>
              </a:rPr>
              <a:t>23</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8016"/>
          </a:xfrm>
          <a:prstGeom prst="rect">
            <a:avLst/>
          </a:prstGeom>
          <a:solidFill>
            <a:srgbClr val="1E4B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310896"/>
            <a:ext cx="7315200" cy="292608"/>
          </a:xfrm>
          <a:prstGeom prst="rect">
            <a:avLst/>
          </a:prstGeom>
          <a:noFill/>
        </p:spPr>
        <p:txBody>
          <a:bodyPr wrap="square" anchor="t" lIns="0" rIns="0" tIns="0" bIns="0">
            <a:spAutoFit/>
          </a:bodyPr>
          <a:lstStyle/>
          <a:p>
            <a:pPr algn="l">
              <a:lnSpc>
                <a:spcPct val="115000"/>
              </a:lnSpc>
            </a:pPr>
            <a:r>
              <a:rPr sz="1200" b="1" i="0">
                <a:solidFill>
                  <a:srgbClr val="A44823"/>
                </a:solidFill>
                <a:latin typeface="Hiragino Kaku Gothic ProN"/>
              </a:rPr>
              <a:t>機能詳細｜セルフ編集</a:t>
            </a:r>
          </a:p>
        </p:txBody>
      </p:sp>
      <p:sp>
        <p:nvSpPr>
          <p:cNvPr id="5" name="TextBox 4"/>
          <p:cNvSpPr txBox="1"/>
          <p:nvPr/>
        </p:nvSpPr>
        <p:spPr>
          <a:xfrm>
            <a:off x="502920" y="566928"/>
            <a:ext cx="10515600" cy="640080"/>
          </a:xfrm>
          <a:prstGeom prst="rect">
            <a:avLst/>
          </a:prstGeom>
          <a:noFill/>
        </p:spPr>
        <p:txBody>
          <a:bodyPr wrap="square" anchor="t" lIns="0" rIns="0" tIns="0" bIns="0">
            <a:spAutoFit/>
          </a:bodyPr>
          <a:lstStyle/>
          <a:p>
            <a:pPr algn="l">
              <a:lnSpc>
                <a:spcPct val="115000"/>
              </a:lnSpc>
            </a:pPr>
            <a:r>
              <a:rPr sz="2600" b="1" i="0">
                <a:solidFill>
                  <a:srgbClr val="12332A"/>
                </a:solidFill>
                <a:latin typeface="Hiragino Kaku Gothic ProN"/>
              </a:rPr>
              <a:t>予約受付設定の自己編集</a:t>
            </a:r>
          </a:p>
        </p:txBody>
      </p:sp>
      <p:sp>
        <p:nvSpPr>
          <p:cNvPr id="6" name="Rectangle 5"/>
          <p:cNvSpPr/>
          <p:nvPr/>
        </p:nvSpPr>
        <p:spPr>
          <a:xfrm>
            <a:off x="502920" y="1170432"/>
            <a:ext cx="1005840" cy="38100"/>
          </a:xfrm>
          <a:prstGeom prst="rect">
            <a:avLst/>
          </a:prstGeom>
          <a:solidFill>
            <a:srgbClr val="C15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5938520" y="1412240"/>
            <a:ext cx="5816600" cy="4079239"/>
          </a:xfrm>
          <a:prstGeom prst="rect">
            <a:avLst/>
          </a:prstGeom>
          <a:solidFill>
            <a:srgbClr val="FFFFFF"/>
          </a:solidFill>
          <a:ln w="12700">
            <a:solidFill>
              <a:srgbClr val="E7DEC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reservation_settings.jpg"/>
          <p:cNvPicPr>
            <a:picLocks noChangeAspect="1"/>
          </p:cNvPicPr>
          <p:nvPr/>
        </p:nvPicPr>
        <p:blipFill>
          <a:blip r:embed="rId2"/>
          <a:stretch>
            <a:fillRect/>
          </a:stretch>
        </p:blipFill>
        <p:spPr>
          <a:xfrm>
            <a:off x="5989320" y="2345241"/>
            <a:ext cx="5715000" cy="2213236"/>
          </a:xfrm>
          <a:prstGeom prst="rect">
            <a:avLst/>
          </a:prstGeom>
        </p:spPr>
      </p:pic>
      <p:sp>
        <p:nvSpPr>
          <p:cNvPr id="9" name="TextBox 8"/>
          <p:cNvSpPr txBox="1"/>
          <p:nvPr/>
        </p:nvSpPr>
        <p:spPr>
          <a:xfrm>
            <a:off x="5989320" y="5513832"/>
            <a:ext cx="5715000" cy="274320"/>
          </a:xfrm>
          <a:prstGeom prst="rect">
            <a:avLst/>
          </a:prstGeom>
          <a:noFill/>
        </p:spPr>
        <p:txBody>
          <a:bodyPr wrap="square" anchor="t" lIns="0" rIns="0" tIns="0" bIns="0">
            <a:spAutoFit/>
          </a:bodyPr>
          <a:lstStyle/>
          <a:p>
            <a:pPr algn="ctr">
              <a:lnSpc>
                <a:spcPct val="115000"/>
              </a:lnSpc>
            </a:pPr>
            <a:r>
              <a:rPr sz="950" b="0" i="1">
                <a:solidFill>
                  <a:srgbClr val="9C9380"/>
                </a:solidFill>
                <a:latin typeface="Hiragino Kaku Gothic ProN"/>
              </a:rPr>
              <a:t>画面はイメージです（操作イメージ）</a:t>
            </a:r>
          </a:p>
        </p:txBody>
      </p:sp>
      <p:sp>
        <p:nvSpPr>
          <p:cNvPr id="10" name="TextBox 9"/>
          <p:cNvSpPr txBox="1"/>
          <p:nvPr/>
        </p:nvSpPr>
        <p:spPr>
          <a:xfrm>
            <a:off x="502920" y="141732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できること</a:t>
            </a:r>
          </a:p>
        </p:txBody>
      </p:sp>
      <p:sp>
        <p:nvSpPr>
          <p:cNvPr id="11" name="TextBox 10"/>
          <p:cNvSpPr txBox="1"/>
          <p:nvPr/>
        </p:nvSpPr>
        <p:spPr>
          <a:xfrm>
            <a:off x="502920" y="1764792"/>
            <a:ext cx="5029200" cy="155448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受付時間・席数・臨時休業日などの予約条件をお店側で設定</a:t>
            </a:r>
          </a:p>
        </p:txBody>
      </p:sp>
      <p:sp>
        <p:nvSpPr>
          <p:cNvPr id="12" name="TextBox 11"/>
          <p:cNvSpPr txBox="1"/>
          <p:nvPr/>
        </p:nvSpPr>
        <p:spPr>
          <a:xfrm>
            <a:off x="502920" y="338328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お店にとってのメリット</a:t>
            </a:r>
          </a:p>
        </p:txBody>
      </p:sp>
      <p:sp>
        <p:nvSpPr>
          <p:cNvPr id="13" name="TextBox 12"/>
          <p:cNvSpPr txBox="1"/>
          <p:nvPr/>
        </p:nvSpPr>
        <p:spPr>
          <a:xfrm>
            <a:off x="502920" y="3730752"/>
            <a:ext cx="5029200" cy="146304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繁忙期・閑散期に合わせて、予約の受け方を柔軟に調整できる</a:t>
            </a:r>
          </a:p>
        </p:txBody>
      </p:sp>
      <p:sp>
        <p:nvSpPr>
          <p:cNvPr id="14" name="Rounded Rectangle 13"/>
          <p:cNvSpPr/>
          <p:nvPr/>
        </p:nvSpPr>
        <p:spPr>
          <a:xfrm>
            <a:off x="502920" y="5440680"/>
            <a:ext cx="5029200" cy="566928"/>
          </a:xfrm>
          <a:prstGeom prst="roundRect">
            <a:avLst>
              <a:gd name="adj" fmla="val 15000"/>
            </a:avLst>
          </a:prstGeom>
          <a:solidFill>
            <a:srgbClr val="DCE7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85800" y="5440680"/>
            <a:ext cx="1188720" cy="566928"/>
          </a:xfrm>
          <a:prstGeom prst="rect">
            <a:avLst/>
          </a:prstGeom>
          <a:noFill/>
        </p:spPr>
        <p:txBody>
          <a:bodyPr wrap="square" anchor="ctr" lIns="0" rIns="0" tIns="0" bIns="0">
            <a:spAutoFit/>
          </a:bodyPr>
          <a:lstStyle/>
          <a:p>
            <a:pPr algn="l">
              <a:lnSpc>
                <a:spcPct val="115000"/>
              </a:lnSpc>
            </a:pPr>
            <a:r>
              <a:rPr sz="1150" b="1" i="0">
                <a:solidFill>
                  <a:srgbClr val="12332A"/>
                </a:solidFill>
                <a:latin typeface="Hiragino Kaku Gothic ProN"/>
              </a:rPr>
              <a:t>対応プラン</a:t>
            </a:r>
          </a:p>
        </p:txBody>
      </p:sp>
      <p:sp>
        <p:nvSpPr>
          <p:cNvPr id="16" name="TextBox 15"/>
          <p:cNvSpPr txBox="1"/>
          <p:nvPr/>
        </p:nvSpPr>
        <p:spPr>
          <a:xfrm>
            <a:off x="1874520" y="5440680"/>
            <a:ext cx="3474720" cy="566928"/>
          </a:xfrm>
          <a:prstGeom prst="rect">
            <a:avLst/>
          </a:prstGeom>
          <a:noFill/>
        </p:spPr>
        <p:txBody>
          <a:bodyPr wrap="square" anchor="ctr" lIns="0" rIns="0" tIns="0" bIns="0">
            <a:spAutoFit/>
          </a:bodyPr>
          <a:lstStyle/>
          <a:p>
            <a:pPr algn="l">
              <a:lnSpc>
                <a:spcPct val="115000"/>
              </a:lnSpc>
            </a:pPr>
            <a:r>
              <a:rPr sz="1250" b="1" i="0">
                <a:solidFill>
                  <a:srgbClr val="12332A"/>
                </a:solidFill>
                <a:latin typeface="Hiragino Kaku Gothic ProN"/>
              </a:rPr>
              <a:t>スタンダード／プレミアム（カスタムは個別相談）</a:t>
            </a:r>
          </a:p>
        </p:txBody>
      </p:sp>
      <p:sp>
        <p:nvSpPr>
          <p:cNvPr id="17" name="TextBox 16"/>
          <p:cNvSpPr txBox="1"/>
          <p:nvPr/>
        </p:nvSpPr>
        <p:spPr>
          <a:xfrm>
            <a:off x="502920" y="6080760"/>
            <a:ext cx="5029200" cy="320040"/>
          </a:xfrm>
          <a:prstGeom prst="rect">
            <a:avLst/>
          </a:prstGeom>
          <a:noFill/>
        </p:spPr>
        <p:txBody>
          <a:bodyPr wrap="square" anchor="t" lIns="0" rIns="0" tIns="0" bIns="0">
            <a:spAutoFit/>
          </a:bodyPr>
          <a:lstStyle/>
          <a:p>
            <a:pPr algn="l">
              <a:lnSpc>
                <a:spcPct val="115000"/>
              </a:lnSpc>
            </a:pPr>
            <a:r>
              <a:rPr sz="950" b="0" i="1">
                <a:solidFill>
                  <a:srgbClr val="A44823"/>
                </a:solidFill>
                <a:latin typeface="Hiragino Kaku Gothic ProN"/>
              </a:rPr>
              <a:t>※ ネット予約機能を持つプランでご利用いただけます。</a:t>
            </a:r>
          </a:p>
        </p:txBody>
      </p:sp>
      <p:sp>
        <p:nvSpPr>
          <p:cNvPr id="18" name="TextBox 17"/>
          <p:cNvSpPr txBox="1"/>
          <p:nvPr/>
        </p:nvSpPr>
        <p:spPr>
          <a:xfrm>
            <a:off x="502920" y="6519672"/>
            <a:ext cx="5486400" cy="274320"/>
          </a:xfrm>
          <a:prstGeom prst="rect">
            <a:avLst/>
          </a:prstGeom>
          <a:noFill/>
        </p:spPr>
        <p:txBody>
          <a:bodyPr wrap="square" anchor="t" lIns="0" rIns="0" tIns="0" bIns="0">
            <a:spAutoFit/>
          </a:bodyPr>
          <a:lstStyle/>
          <a:p>
            <a:pPr algn="l">
              <a:lnSpc>
                <a:spcPct val="115000"/>
              </a:lnSpc>
            </a:pPr>
            <a:r>
              <a:rPr sz="900" b="0" i="0">
                <a:solidFill>
                  <a:srgbClr val="9C9380"/>
                </a:solidFill>
                <a:latin typeface="Hiragino Kaku Gothic ProN"/>
              </a:rPr>
              <a:t>Musubi プラン別機能ガイド</a:t>
            </a:r>
          </a:p>
        </p:txBody>
      </p:sp>
      <p:sp>
        <p:nvSpPr>
          <p:cNvPr id="19" name="TextBox 18"/>
          <p:cNvSpPr txBox="1"/>
          <p:nvPr/>
        </p:nvSpPr>
        <p:spPr>
          <a:xfrm>
            <a:off x="10881360" y="6519672"/>
            <a:ext cx="822960" cy="274320"/>
          </a:xfrm>
          <a:prstGeom prst="rect">
            <a:avLst/>
          </a:prstGeom>
          <a:noFill/>
        </p:spPr>
        <p:txBody>
          <a:bodyPr wrap="square" anchor="t" lIns="0" rIns="0" tIns="0" bIns="0">
            <a:spAutoFit/>
          </a:bodyPr>
          <a:lstStyle/>
          <a:p>
            <a:pPr algn="r">
              <a:lnSpc>
                <a:spcPct val="115000"/>
              </a:lnSpc>
            </a:pPr>
            <a:r>
              <a:rPr sz="900" b="0" i="0">
                <a:solidFill>
                  <a:srgbClr val="9C9380"/>
                </a:solidFill>
                <a:latin typeface="Hiragino Kaku Gothic ProN"/>
              </a:rPr>
              <a:t>24</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8016"/>
          </a:xfrm>
          <a:prstGeom prst="rect">
            <a:avLst/>
          </a:prstGeom>
          <a:solidFill>
            <a:srgbClr val="1E4B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310896"/>
            <a:ext cx="7315200" cy="292608"/>
          </a:xfrm>
          <a:prstGeom prst="rect">
            <a:avLst/>
          </a:prstGeom>
          <a:noFill/>
        </p:spPr>
        <p:txBody>
          <a:bodyPr wrap="square" anchor="t" lIns="0" rIns="0" tIns="0" bIns="0">
            <a:spAutoFit/>
          </a:bodyPr>
          <a:lstStyle/>
          <a:p>
            <a:pPr algn="l">
              <a:lnSpc>
                <a:spcPct val="115000"/>
              </a:lnSpc>
            </a:pPr>
            <a:r>
              <a:rPr sz="1200" b="1" i="0">
                <a:solidFill>
                  <a:srgbClr val="A44823"/>
                </a:solidFill>
                <a:latin typeface="Hiragino Kaku Gothic ProN"/>
              </a:rPr>
              <a:t>機能詳細｜セルフ編集</a:t>
            </a:r>
          </a:p>
        </p:txBody>
      </p:sp>
      <p:sp>
        <p:nvSpPr>
          <p:cNvPr id="5" name="TextBox 4"/>
          <p:cNvSpPr txBox="1"/>
          <p:nvPr/>
        </p:nvSpPr>
        <p:spPr>
          <a:xfrm>
            <a:off x="502920" y="566928"/>
            <a:ext cx="10515600" cy="640080"/>
          </a:xfrm>
          <a:prstGeom prst="rect">
            <a:avLst/>
          </a:prstGeom>
          <a:noFill/>
        </p:spPr>
        <p:txBody>
          <a:bodyPr wrap="square" anchor="t" lIns="0" rIns="0" tIns="0" bIns="0">
            <a:spAutoFit/>
          </a:bodyPr>
          <a:lstStyle/>
          <a:p>
            <a:pPr algn="l">
              <a:lnSpc>
                <a:spcPct val="115000"/>
              </a:lnSpc>
            </a:pPr>
            <a:r>
              <a:rPr sz="2600" b="1" i="0">
                <a:solidFill>
                  <a:srgbClr val="12332A"/>
                </a:solidFill>
                <a:latin typeface="Hiragino Kaku Gothic ProN"/>
              </a:rPr>
              <a:t>お知らせ投稿</a:t>
            </a:r>
          </a:p>
        </p:txBody>
      </p:sp>
      <p:sp>
        <p:nvSpPr>
          <p:cNvPr id="6" name="Rectangle 5"/>
          <p:cNvSpPr/>
          <p:nvPr/>
        </p:nvSpPr>
        <p:spPr>
          <a:xfrm>
            <a:off x="502920" y="1170432"/>
            <a:ext cx="1005840" cy="38100"/>
          </a:xfrm>
          <a:prstGeom prst="rect">
            <a:avLst/>
          </a:prstGeom>
          <a:solidFill>
            <a:srgbClr val="C15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5938520" y="1412240"/>
            <a:ext cx="5816600" cy="4079239"/>
          </a:xfrm>
          <a:prstGeom prst="rect">
            <a:avLst/>
          </a:prstGeom>
          <a:solidFill>
            <a:srgbClr val="FFFFFF"/>
          </a:solidFill>
          <a:ln w="12700">
            <a:solidFill>
              <a:srgbClr val="E7DEC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news_post.jpg"/>
          <p:cNvPicPr>
            <a:picLocks noChangeAspect="1"/>
          </p:cNvPicPr>
          <p:nvPr/>
        </p:nvPicPr>
        <p:blipFill>
          <a:blip r:embed="rId2"/>
          <a:stretch>
            <a:fillRect/>
          </a:stretch>
        </p:blipFill>
        <p:spPr>
          <a:xfrm>
            <a:off x="5989320" y="2518953"/>
            <a:ext cx="5715000" cy="1865812"/>
          </a:xfrm>
          <a:prstGeom prst="rect">
            <a:avLst/>
          </a:prstGeom>
        </p:spPr>
      </p:pic>
      <p:sp>
        <p:nvSpPr>
          <p:cNvPr id="9" name="TextBox 8"/>
          <p:cNvSpPr txBox="1"/>
          <p:nvPr/>
        </p:nvSpPr>
        <p:spPr>
          <a:xfrm>
            <a:off x="5989320" y="5513832"/>
            <a:ext cx="5715000" cy="274320"/>
          </a:xfrm>
          <a:prstGeom prst="rect">
            <a:avLst/>
          </a:prstGeom>
          <a:noFill/>
        </p:spPr>
        <p:txBody>
          <a:bodyPr wrap="square" anchor="t" lIns="0" rIns="0" tIns="0" bIns="0">
            <a:spAutoFit/>
          </a:bodyPr>
          <a:lstStyle/>
          <a:p>
            <a:pPr algn="ctr">
              <a:lnSpc>
                <a:spcPct val="115000"/>
              </a:lnSpc>
            </a:pPr>
            <a:r>
              <a:rPr sz="950" b="0" i="1">
                <a:solidFill>
                  <a:srgbClr val="9C9380"/>
                </a:solidFill>
                <a:latin typeface="Hiragino Kaku Gothic ProN"/>
              </a:rPr>
              <a:t>画面はイメージです（操作イメージ）</a:t>
            </a:r>
          </a:p>
        </p:txBody>
      </p:sp>
      <p:sp>
        <p:nvSpPr>
          <p:cNvPr id="10" name="TextBox 9"/>
          <p:cNvSpPr txBox="1"/>
          <p:nvPr/>
        </p:nvSpPr>
        <p:spPr>
          <a:xfrm>
            <a:off x="502920" y="141732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できること</a:t>
            </a:r>
          </a:p>
        </p:txBody>
      </p:sp>
      <p:sp>
        <p:nvSpPr>
          <p:cNvPr id="11" name="TextBox 10"/>
          <p:cNvSpPr txBox="1"/>
          <p:nvPr/>
        </p:nvSpPr>
        <p:spPr>
          <a:xfrm>
            <a:off x="502920" y="1764792"/>
            <a:ext cx="5029200" cy="155448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フェア・臨時営業・メディア掲載などのお知らせをお店側で投稿</a:t>
            </a:r>
          </a:p>
        </p:txBody>
      </p:sp>
      <p:sp>
        <p:nvSpPr>
          <p:cNvPr id="12" name="TextBox 11"/>
          <p:cNvSpPr txBox="1"/>
          <p:nvPr/>
        </p:nvSpPr>
        <p:spPr>
          <a:xfrm>
            <a:off x="502920" y="338328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お店にとってのメリット</a:t>
            </a:r>
          </a:p>
        </p:txBody>
      </p:sp>
      <p:sp>
        <p:nvSpPr>
          <p:cNvPr id="13" name="TextBox 12"/>
          <p:cNvSpPr txBox="1"/>
          <p:nvPr/>
        </p:nvSpPr>
        <p:spPr>
          <a:xfrm>
            <a:off x="502920" y="3730752"/>
            <a:ext cx="5029200" cy="146304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旬の情報をタイムリーに発信でき、リピーターとの接点が増える</a:t>
            </a:r>
          </a:p>
        </p:txBody>
      </p:sp>
      <p:sp>
        <p:nvSpPr>
          <p:cNvPr id="14" name="Rounded Rectangle 13"/>
          <p:cNvSpPr/>
          <p:nvPr/>
        </p:nvSpPr>
        <p:spPr>
          <a:xfrm>
            <a:off x="502920" y="5623560"/>
            <a:ext cx="5029200" cy="566928"/>
          </a:xfrm>
          <a:prstGeom prst="roundRect">
            <a:avLst>
              <a:gd name="adj" fmla="val 15000"/>
            </a:avLst>
          </a:prstGeom>
          <a:solidFill>
            <a:srgbClr val="DCE7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85800" y="5623560"/>
            <a:ext cx="1188720" cy="566928"/>
          </a:xfrm>
          <a:prstGeom prst="rect">
            <a:avLst/>
          </a:prstGeom>
          <a:noFill/>
        </p:spPr>
        <p:txBody>
          <a:bodyPr wrap="square" anchor="ctr" lIns="0" rIns="0" tIns="0" bIns="0">
            <a:spAutoFit/>
          </a:bodyPr>
          <a:lstStyle/>
          <a:p>
            <a:pPr algn="l">
              <a:lnSpc>
                <a:spcPct val="115000"/>
              </a:lnSpc>
            </a:pPr>
            <a:r>
              <a:rPr sz="1150" b="1" i="0">
                <a:solidFill>
                  <a:srgbClr val="12332A"/>
                </a:solidFill>
                <a:latin typeface="Hiragino Kaku Gothic ProN"/>
              </a:rPr>
              <a:t>対応プラン</a:t>
            </a:r>
          </a:p>
        </p:txBody>
      </p:sp>
      <p:sp>
        <p:nvSpPr>
          <p:cNvPr id="16" name="TextBox 15"/>
          <p:cNvSpPr txBox="1"/>
          <p:nvPr/>
        </p:nvSpPr>
        <p:spPr>
          <a:xfrm>
            <a:off x="1874520" y="5623560"/>
            <a:ext cx="3474720" cy="566928"/>
          </a:xfrm>
          <a:prstGeom prst="rect">
            <a:avLst/>
          </a:prstGeom>
          <a:noFill/>
        </p:spPr>
        <p:txBody>
          <a:bodyPr wrap="square" anchor="ctr" lIns="0" rIns="0" tIns="0" bIns="0">
            <a:spAutoFit/>
          </a:bodyPr>
          <a:lstStyle/>
          <a:p>
            <a:pPr algn="l">
              <a:lnSpc>
                <a:spcPct val="115000"/>
              </a:lnSpc>
            </a:pPr>
            <a:r>
              <a:rPr sz="1250" b="1" i="0">
                <a:solidFill>
                  <a:srgbClr val="12332A"/>
                </a:solidFill>
                <a:latin typeface="Hiragino Kaku Gothic ProN"/>
              </a:rPr>
              <a:t>全プラン共通（無制限）</a:t>
            </a:r>
          </a:p>
        </p:txBody>
      </p:sp>
      <p:sp>
        <p:nvSpPr>
          <p:cNvPr id="17" name="TextBox 16"/>
          <p:cNvSpPr txBox="1"/>
          <p:nvPr/>
        </p:nvSpPr>
        <p:spPr>
          <a:xfrm>
            <a:off x="502920" y="6519672"/>
            <a:ext cx="5486400" cy="274320"/>
          </a:xfrm>
          <a:prstGeom prst="rect">
            <a:avLst/>
          </a:prstGeom>
          <a:noFill/>
        </p:spPr>
        <p:txBody>
          <a:bodyPr wrap="square" anchor="t" lIns="0" rIns="0" tIns="0" bIns="0">
            <a:spAutoFit/>
          </a:bodyPr>
          <a:lstStyle/>
          <a:p>
            <a:pPr algn="l">
              <a:lnSpc>
                <a:spcPct val="115000"/>
              </a:lnSpc>
            </a:pPr>
            <a:r>
              <a:rPr sz="900" b="0" i="0">
                <a:solidFill>
                  <a:srgbClr val="9C9380"/>
                </a:solidFill>
                <a:latin typeface="Hiragino Kaku Gothic ProN"/>
              </a:rPr>
              <a:t>Musubi プラン別機能ガイド</a:t>
            </a:r>
          </a:p>
        </p:txBody>
      </p:sp>
      <p:sp>
        <p:nvSpPr>
          <p:cNvPr id="18" name="TextBox 17"/>
          <p:cNvSpPr txBox="1"/>
          <p:nvPr/>
        </p:nvSpPr>
        <p:spPr>
          <a:xfrm>
            <a:off x="10881360" y="6519672"/>
            <a:ext cx="822960" cy="274320"/>
          </a:xfrm>
          <a:prstGeom prst="rect">
            <a:avLst/>
          </a:prstGeom>
          <a:noFill/>
        </p:spPr>
        <p:txBody>
          <a:bodyPr wrap="square" anchor="t" lIns="0" rIns="0" tIns="0" bIns="0">
            <a:spAutoFit/>
          </a:bodyPr>
          <a:lstStyle/>
          <a:p>
            <a:pPr algn="r">
              <a:lnSpc>
                <a:spcPct val="115000"/>
              </a:lnSpc>
            </a:pPr>
            <a:r>
              <a:rPr sz="900" b="0" i="0">
                <a:solidFill>
                  <a:srgbClr val="9C9380"/>
                </a:solidFill>
                <a:latin typeface="Hiragino Kaku Gothic ProN"/>
              </a:rPr>
              <a:t>25</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8016"/>
          </a:xfrm>
          <a:prstGeom prst="rect">
            <a:avLst/>
          </a:prstGeom>
          <a:solidFill>
            <a:srgbClr val="1E4B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310896"/>
            <a:ext cx="7315200" cy="292608"/>
          </a:xfrm>
          <a:prstGeom prst="rect">
            <a:avLst/>
          </a:prstGeom>
          <a:noFill/>
        </p:spPr>
        <p:txBody>
          <a:bodyPr wrap="square" anchor="t" lIns="0" rIns="0" tIns="0" bIns="0">
            <a:spAutoFit/>
          </a:bodyPr>
          <a:lstStyle/>
          <a:p>
            <a:pPr algn="l">
              <a:lnSpc>
                <a:spcPct val="115000"/>
              </a:lnSpc>
            </a:pPr>
            <a:r>
              <a:rPr sz="1200" b="1" i="0">
                <a:solidFill>
                  <a:srgbClr val="A44823"/>
                </a:solidFill>
                <a:latin typeface="Hiragino Kaku Gothic ProN"/>
              </a:rPr>
              <a:t>機能詳細｜セルフ編集</a:t>
            </a:r>
          </a:p>
        </p:txBody>
      </p:sp>
      <p:sp>
        <p:nvSpPr>
          <p:cNvPr id="5" name="TextBox 4"/>
          <p:cNvSpPr txBox="1"/>
          <p:nvPr/>
        </p:nvSpPr>
        <p:spPr>
          <a:xfrm>
            <a:off x="502920" y="566928"/>
            <a:ext cx="10515600" cy="640080"/>
          </a:xfrm>
          <a:prstGeom prst="rect">
            <a:avLst/>
          </a:prstGeom>
          <a:noFill/>
        </p:spPr>
        <p:txBody>
          <a:bodyPr wrap="square" anchor="t" lIns="0" rIns="0" tIns="0" bIns="0">
            <a:spAutoFit/>
          </a:bodyPr>
          <a:lstStyle/>
          <a:p>
            <a:pPr algn="l">
              <a:lnSpc>
                <a:spcPct val="115000"/>
              </a:lnSpc>
            </a:pPr>
            <a:r>
              <a:rPr sz="2600" b="1" i="0">
                <a:solidFill>
                  <a:srgbClr val="12332A"/>
                </a:solidFill>
                <a:latin typeface="Hiragino Kaku Gothic ProN"/>
              </a:rPr>
              <a:t>下書き保存・公開・公開履歴からの復元</a:t>
            </a:r>
          </a:p>
        </p:txBody>
      </p:sp>
      <p:sp>
        <p:nvSpPr>
          <p:cNvPr id="6" name="Rectangle 5"/>
          <p:cNvSpPr/>
          <p:nvPr/>
        </p:nvSpPr>
        <p:spPr>
          <a:xfrm>
            <a:off x="502920" y="1170432"/>
            <a:ext cx="1005840" cy="38100"/>
          </a:xfrm>
          <a:prstGeom prst="rect">
            <a:avLst/>
          </a:prstGeom>
          <a:solidFill>
            <a:srgbClr val="C15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5938520" y="1412240"/>
            <a:ext cx="5816600" cy="4079239"/>
          </a:xfrm>
          <a:prstGeom prst="rect">
            <a:avLst/>
          </a:prstGeom>
          <a:solidFill>
            <a:srgbClr val="FFFFFF"/>
          </a:solidFill>
          <a:ln w="12700">
            <a:solidFill>
              <a:srgbClr val="E7DEC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draft_history.jpg"/>
          <p:cNvPicPr>
            <a:picLocks noChangeAspect="1"/>
          </p:cNvPicPr>
          <p:nvPr/>
        </p:nvPicPr>
        <p:blipFill>
          <a:blip r:embed="rId2"/>
          <a:stretch>
            <a:fillRect/>
          </a:stretch>
        </p:blipFill>
        <p:spPr>
          <a:xfrm>
            <a:off x="5989320" y="2458935"/>
            <a:ext cx="5715000" cy="1985848"/>
          </a:xfrm>
          <a:prstGeom prst="rect">
            <a:avLst/>
          </a:prstGeom>
        </p:spPr>
      </p:pic>
      <p:sp>
        <p:nvSpPr>
          <p:cNvPr id="9" name="TextBox 8"/>
          <p:cNvSpPr txBox="1"/>
          <p:nvPr/>
        </p:nvSpPr>
        <p:spPr>
          <a:xfrm>
            <a:off x="5989320" y="5513832"/>
            <a:ext cx="5715000" cy="274320"/>
          </a:xfrm>
          <a:prstGeom prst="rect">
            <a:avLst/>
          </a:prstGeom>
          <a:noFill/>
        </p:spPr>
        <p:txBody>
          <a:bodyPr wrap="square" anchor="t" lIns="0" rIns="0" tIns="0" bIns="0">
            <a:spAutoFit/>
          </a:bodyPr>
          <a:lstStyle/>
          <a:p>
            <a:pPr algn="ctr">
              <a:lnSpc>
                <a:spcPct val="115000"/>
              </a:lnSpc>
            </a:pPr>
            <a:r>
              <a:rPr sz="950" b="0" i="1">
                <a:solidFill>
                  <a:srgbClr val="9C9380"/>
                </a:solidFill>
                <a:latin typeface="Hiragino Kaku Gothic ProN"/>
              </a:rPr>
              <a:t>画面はイメージです（操作イメージ）</a:t>
            </a:r>
          </a:p>
        </p:txBody>
      </p:sp>
      <p:sp>
        <p:nvSpPr>
          <p:cNvPr id="10" name="TextBox 9"/>
          <p:cNvSpPr txBox="1"/>
          <p:nvPr/>
        </p:nvSpPr>
        <p:spPr>
          <a:xfrm>
            <a:off x="502920" y="141732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できること</a:t>
            </a:r>
          </a:p>
        </p:txBody>
      </p:sp>
      <p:sp>
        <p:nvSpPr>
          <p:cNvPr id="11" name="TextBox 10"/>
          <p:cNvSpPr txBox="1"/>
          <p:nvPr/>
        </p:nvSpPr>
        <p:spPr>
          <a:xfrm>
            <a:off x="502920" y="1764792"/>
            <a:ext cx="5029200" cy="155448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編集内容を下書きとして保存し、確認してから公開</a:t>
            </a:r>
          </a:p>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過去の公開履歴からいつでも前の状態に復元</a:t>
            </a:r>
          </a:p>
        </p:txBody>
      </p:sp>
      <p:sp>
        <p:nvSpPr>
          <p:cNvPr id="12" name="TextBox 11"/>
          <p:cNvSpPr txBox="1"/>
          <p:nvPr/>
        </p:nvSpPr>
        <p:spPr>
          <a:xfrm>
            <a:off x="502920" y="338328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お店にとってのメリット</a:t>
            </a:r>
          </a:p>
        </p:txBody>
      </p:sp>
      <p:sp>
        <p:nvSpPr>
          <p:cNvPr id="13" name="TextBox 12"/>
          <p:cNvSpPr txBox="1"/>
          <p:nvPr/>
        </p:nvSpPr>
        <p:spPr>
          <a:xfrm>
            <a:off x="502920" y="3730752"/>
            <a:ext cx="5029200" cy="146304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公開前に内容を見直せるので、うっかりミスを防げる</a:t>
            </a:r>
          </a:p>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編集を間違えても、いつでも元に戻せる安心感がある</a:t>
            </a:r>
          </a:p>
        </p:txBody>
      </p:sp>
      <p:sp>
        <p:nvSpPr>
          <p:cNvPr id="14" name="Rounded Rectangle 13"/>
          <p:cNvSpPr/>
          <p:nvPr/>
        </p:nvSpPr>
        <p:spPr>
          <a:xfrm>
            <a:off x="502920" y="5623560"/>
            <a:ext cx="5029200" cy="566928"/>
          </a:xfrm>
          <a:prstGeom prst="roundRect">
            <a:avLst>
              <a:gd name="adj" fmla="val 15000"/>
            </a:avLst>
          </a:prstGeom>
          <a:solidFill>
            <a:srgbClr val="DCE7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85800" y="5623560"/>
            <a:ext cx="1188720" cy="566928"/>
          </a:xfrm>
          <a:prstGeom prst="rect">
            <a:avLst/>
          </a:prstGeom>
          <a:noFill/>
        </p:spPr>
        <p:txBody>
          <a:bodyPr wrap="square" anchor="ctr" lIns="0" rIns="0" tIns="0" bIns="0">
            <a:spAutoFit/>
          </a:bodyPr>
          <a:lstStyle/>
          <a:p>
            <a:pPr algn="l">
              <a:lnSpc>
                <a:spcPct val="115000"/>
              </a:lnSpc>
            </a:pPr>
            <a:r>
              <a:rPr sz="1150" b="1" i="0">
                <a:solidFill>
                  <a:srgbClr val="12332A"/>
                </a:solidFill>
                <a:latin typeface="Hiragino Kaku Gothic ProN"/>
              </a:rPr>
              <a:t>対応プラン</a:t>
            </a:r>
          </a:p>
        </p:txBody>
      </p:sp>
      <p:sp>
        <p:nvSpPr>
          <p:cNvPr id="16" name="TextBox 15"/>
          <p:cNvSpPr txBox="1"/>
          <p:nvPr/>
        </p:nvSpPr>
        <p:spPr>
          <a:xfrm>
            <a:off x="1874520" y="5623560"/>
            <a:ext cx="3474720" cy="566928"/>
          </a:xfrm>
          <a:prstGeom prst="rect">
            <a:avLst/>
          </a:prstGeom>
          <a:noFill/>
        </p:spPr>
        <p:txBody>
          <a:bodyPr wrap="square" anchor="ctr" lIns="0" rIns="0" tIns="0" bIns="0">
            <a:spAutoFit/>
          </a:bodyPr>
          <a:lstStyle/>
          <a:p>
            <a:pPr algn="l">
              <a:lnSpc>
                <a:spcPct val="115000"/>
              </a:lnSpc>
            </a:pPr>
            <a:r>
              <a:rPr sz="1250" b="1" i="0">
                <a:solidFill>
                  <a:srgbClr val="12332A"/>
                </a:solidFill>
                <a:latin typeface="Hiragino Kaku Gothic ProN"/>
              </a:rPr>
              <a:t>全プラン共通（無制限）</a:t>
            </a:r>
          </a:p>
        </p:txBody>
      </p:sp>
      <p:sp>
        <p:nvSpPr>
          <p:cNvPr id="17" name="TextBox 16"/>
          <p:cNvSpPr txBox="1"/>
          <p:nvPr/>
        </p:nvSpPr>
        <p:spPr>
          <a:xfrm>
            <a:off x="502920" y="6519672"/>
            <a:ext cx="5486400" cy="274320"/>
          </a:xfrm>
          <a:prstGeom prst="rect">
            <a:avLst/>
          </a:prstGeom>
          <a:noFill/>
        </p:spPr>
        <p:txBody>
          <a:bodyPr wrap="square" anchor="t" lIns="0" rIns="0" tIns="0" bIns="0">
            <a:spAutoFit/>
          </a:bodyPr>
          <a:lstStyle/>
          <a:p>
            <a:pPr algn="l">
              <a:lnSpc>
                <a:spcPct val="115000"/>
              </a:lnSpc>
            </a:pPr>
            <a:r>
              <a:rPr sz="900" b="0" i="0">
                <a:solidFill>
                  <a:srgbClr val="9C9380"/>
                </a:solidFill>
                <a:latin typeface="Hiragino Kaku Gothic ProN"/>
              </a:rPr>
              <a:t>Musubi プラン別機能ガイド</a:t>
            </a:r>
          </a:p>
        </p:txBody>
      </p:sp>
      <p:sp>
        <p:nvSpPr>
          <p:cNvPr id="18" name="TextBox 17"/>
          <p:cNvSpPr txBox="1"/>
          <p:nvPr/>
        </p:nvSpPr>
        <p:spPr>
          <a:xfrm>
            <a:off x="10881360" y="6519672"/>
            <a:ext cx="822960" cy="274320"/>
          </a:xfrm>
          <a:prstGeom prst="rect">
            <a:avLst/>
          </a:prstGeom>
          <a:noFill/>
        </p:spPr>
        <p:txBody>
          <a:bodyPr wrap="square" anchor="t" lIns="0" rIns="0" tIns="0" bIns="0">
            <a:spAutoFit/>
          </a:bodyPr>
          <a:lstStyle/>
          <a:p>
            <a:pPr algn="r">
              <a:lnSpc>
                <a:spcPct val="115000"/>
              </a:lnSpc>
            </a:pPr>
            <a:r>
              <a:rPr sz="900" b="0" i="0">
                <a:solidFill>
                  <a:srgbClr val="9C9380"/>
                </a:solidFill>
                <a:latin typeface="Hiragino Kaku Gothic ProN"/>
              </a:rPr>
              <a:t>26</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8016"/>
          </a:xfrm>
          <a:prstGeom prst="rect">
            <a:avLst/>
          </a:prstGeom>
          <a:solidFill>
            <a:srgbClr val="1E4B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310896"/>
            <a:ext cx="7315200" cy="292608"/>
          </a:xfrm>
          <a:prstGeom prst="rect">
            <a:avLst/>
          </a:prstGeom>
          <a:noFill/>
        </p:spPr>
        <p:txBody>
          <a:bodyPr wrap="square" anchor="t" lIns="0" rIns="0" tIns="0" bIns="0">
            <a:spAutoFit/>
          </a:bodyPr>
          <a:lstStyle/>
          <a:p>
            <a:pPr algn="l">
              <a:lnSpc>
                <a:spcPct val="115000"/>
              </a:lnSpc>
            </a:pPr>
            <a:r>
              <a:rPr sz="1200" b="1" i="0">
                <a:solidFill>
                  <a:srgbClr val="A44823"/>
                </a:solidFill>
                <a:latin typeface="Hiragino Kaku Gothic ProN"/>
              </a:rPr>
              <a:t>機能詳細｜セルフ編集</a:t>
            </a:r>
          </a:p>
        </p:txBody>
      </p:sp>
      <p:sp>
        <p:nvSpPr>
          <p:cNvPr id="5" name="TextBox 4"/>
          <p:cNvSpPr txBox="1"/>
          <p:nvPr/>
        </p:nvSpPr>
        <p:spPr>
          <a:xfrm>
            <a:off x="502920" y="566928"/>
            <a:ext cx="10515600" cy="640080"/>
          </a:xfrm>
          <a:prstGeom prst="rect">
            <a:avLst/>
          </a:prstGeom>
          <a:noFill/>
        </p:spPr>
        <p:txBody>
          <a:bodyPr wrap="square" anchor="t" lIns="0" rIns="0" tIns="0" bIns="0">
            <a:spAutoFit/>
          </a:bodyPr>
          <a:lstStyle/>
          <a:p>
            <a:pPr algn="l">
              <a:lnSpc>
                <a:spcPct val="115000"/>
              </a:lnSpc>
            </a:pPr>
            <a:r>
              <a:rPr sz="2600" b="1" i="0">
                <a:solidFill>
                  <a:srgbClr val="12332A"/>
                </a:solidFill>
                <a:latin typeface="Hiragino Kaku Gothic ProN"/>
              </a:rPr>
              <a:t>画像アップロード</a:t>
            </a:r>
          </a:p>
        </p:txBody>
      </p:sp>
      <p:sp>
        <p:nvSpPr>
          <p:cNvPr id="6" name="Rectangle 5"/>
          <p:cNvSpPr/>
          <p:nvPr/>
        </p:nvSpPr>
        <p:spPr>
          <a:xfrm>
            <a:off x="502920" y="1170432"/>
            <a:ext cx="1005840" cy="38100"/>
          </a:xfrm>
          <a:prstGeom prst="rect">
            <a:avLst/>
          </a:prstGeom>
          <a:solidFill>
            <a:srgbClr val="C15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5938520" y="1412240"/>
            <a:ext cx="5816600" cy="4079239"/>
          </a:xfrm>
          <a:prstGeom prst="rect">
            <a:avLst/>
          </a:prstGeom>
          <a:solidFill>
            <a:srgbClr val="FFFFFF"/>
          </a:solidFill>
          <a:ln w="12700">
            <a:solidFill>
              <a:srgbClr val="E7DEC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image_upload.jpg"/>
          <p:cNvPicPr>
            <a:picLocks noChangeAspect="1"/>
          </p:cNvPicPr>
          <p:nvPr/>
        </p:nvPicPr>
        <p:blipFill>
          <a:blip r:embed="rId2"/>
          <a:stretch>
            <a:fillRect/>
          </a:stretch>
        </p:blipFill>
        <p:spPr>
          <a:xfrm>
            <a:off x="5989320" y="1928490"/>
            <a:ext cx="5715000" cy="3046738"/>
          </a:xfrm>
          <a:prstGeom prst="rect">
            <a:avLst/>
          </a:prstGeom>
        </p:spPr>
      </p:pic>
      <p:sp>
        <p:nvSpPr>
          <p:cNvPr id="9" name="TextBox 8"/>
          <p:cNvSpPr txBox="1"/>
          <p:nvPr/>
        </p:nvSpPr>
        <p:spPr>
          <a:xfrm>
            <a:off x="5989320" y="5513832"/>
            <a:ext cx="5715000" cy="274320"/>
          </a:xfrm>
          <a:prstGeom prst="rect">
            <a:avLst/>
          </a:prstGeom>
          <a:noFill/>
        </p:spPr>
        <p:txBody>
          <a:bodyPr wrap="square" anchor="t" lIns="0" rIns="0" tIns="0" bIns="0">
            <a:spAutoFit/>
          </a:bodyPr>
          <a:lstStyle/>
          <a:p>
            <a:pPr algn="ctr">
              <a:lnSpc>
                <a:spcPct val="115000"/>
              </a:lnSpc>
            </a:pPr>
            <a:r>
              <a:rPr sz="950" b="0" i="1">
                <a:solidFill>
                  <a:srgbClr val="9C9380"/>
                </a:solidFill>
                <a:latin typeface="Hiragino Kaku Gothic ProN"/>
              </a:rPr>
              <a:t>画面はイメージです（操作イメージ）</a:t>
            </a:r>
          </a:p>
        </p:txBody>
      </p:sp>
      <p:sp>
        <p:nvSpPr>
          <p:cNvPr id="10" name="TextBox 9"/>
          <p:cNvSpPr txBox="1"/>
          <p:nvPr/>
        </p:nvSpPr>
        <p:spPr>
          <a:xfrm>
            <a:off x="502920" y="141732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できること</a:t>
            </a:r>
          </a:p>
        </p:txBody>
      </p:sp>
      <p:sp>
        <p:nvSpPr>
          <p:cNvPr id="11" name="TextBox 10"/>
          <p:cNvSpPr txBox="1"/>
          <p:nvPr/>
        </p:nvSpPr>
        <p:spPr>
          <a:xfrm>
            <a:off x="502920" y="1764792"/>
            <a:ext cx="5029200" cy="155448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お手元のスマホ写真をそのままサイトにアップロードして差し替え</a:t>
            </a:r>
          </a:p>
        </p:txBody>
      </p:sp>
      <p:sp>
        <p:nvSpPr>
          <p:cNvPr id="12" name="TextBox 11"/>
          <p:cNvSpPr txBox="1"/>
          <p:nvPr/>
        </p:nvSpPr>
        <p:spPr>
          <a:xfrm>
            <a:off x="502920" y="338328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お店にとってのメリット</a:t>
            </a:r>
          </a:p>
        </p:txBody>
      </p:sp>
      <p:sp>
        <p:nvSpPr>
          <p:cNvPr id="13" name="TextBox 12"/>
          <p:cNvSpPr txBox="1"/>
          <p:nvPr/>
        </p:nvSpPr>
        <p:spPr>
          <a:xfrm>
            <a:off x="502920" y="3730752"/>
            <a:ext cx="5029200" cy="146304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撮りたての料理写真や店内の様子を、すぐにサイトへ反映できる</a:t>
            </a:r>
          </a:p>
        </p:txBody>
      </p:sp>
      <p:sp>
        <p:nvSpPr>
          <p:cNvPr id="14" name="Rounded Rectangle 13"/>
          <p:cNvSpPr/>
          <p:nvPr/>
        </p:nvSpPr>
        <p:spPr>
          <a:xfrm>
            <a:off x="502920" y="5623560"/>
            <a:ext cx="5029200" cy="566928"/>
          </a:xfrm>
          <a:prstGeom prst="roundRect">
            <a:avLst>
              <a:gd name="adj" fmla="val 15000"/>
            </a:avLst>
          </a:prstGeom>
          <a:solidFill>
            <a:srgbClr val="DCE7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85800" y="5623560"/>
            <a:ext cx="1188720" cy="566928"/>
          </a:xfrm>
          <a:prstGeom prst="rect">
            <a:avLst/>
          </a:prstGeom>
          <a:noFill/>
        </p:spPr>
        <p:txBody>
          <a:bodyPr wrap="square" anchor="ctr" lIns="0" rIns="0" tIns="0" bIns="0">
            <a:spAutoFit/>
          </a:bodyPr>
          <a:lstStyle/>
          <a:p>
            <a:pPr algn="l">
              <a:lnSpc>
                <a:spcPct val="115000"/>
              </a:lnSpc>
            </a:pPr>
            <a:r>
              <a:rPr sz="1150" b="1" i="0">
                <a:solidFill>
                  <a:srgbClr val="12332A"/>
                </a:solidFill>
                <a:latin typeface="Hiragino Kaku Gothic ProN"/>
              </a:rPr>
              <a:t>対応プラン</a:t>
            </a:r>
          </a:p>
        </p:txBody>
      </p:sp>
      <p:sp>
        <p:nvSpPr>
          <p:cNvPr id="16" name="TextBox 15"/>
          <p:cNvSpPr txBox="1"/>
          <p:nvPr/>
        </p:nvSpPr>
        <p:spPr>
          <a:xfrm>
            <a:off x="1874520" y="5623560"/>
            <a:ext cx="3474720" cy="566928"/>
          </a:xfrm>
          <a:prstGeom prst="rect">
            <a:avLst/>
          </a:prstGeom>
          <a:noFill/>
        </p:spPr>
        <p:txBody>
          <a:bodyPr wrap="square" anchor="ctr" lIns="0" rIns="0" tIns="0" bIns="0">
            <a:spAutoFit/>
          </a:bodyPr>
          <a:lstStyle/>
          <a:p>
            <a:pPr algn="l">
              <a:lnSpc>
                <a:spcPct val="115000"/>
              </a:lnSpc>
            </a:pPr>
            <a:r>
              <a:rPr sz="1250" b="1" i="0">
                <a:solidFill>
                  <a:srgbClr val="12332A"/>
                </a:solidFill>
                <a:latin typeface="Hiragino Kaku Gothic ProN"/>
              </a:rPr>
              <a:t>全プラン共通（無制限）</a:t>
            </a:r>
          </a:p>
        </p:txBody>
      </p:sp>
      <p:sp>
        <p:nvSpPr>
          <p:cNvPr id="17" name="TextBox 16"/>
          <p:cNvSpPr txBox="1"/>
          <p:nvPr/>
        </p:nvSpPr>
        <p:spPr>
          <a:xfrm>
            <a:off x="502920" y="6519672"/>
            <a:ext cx="5486400" cy="274320"/>
          </a:xfrm>
          <a:prstGeom prst="rect">
            <a:avLst/>
          </a:prstGeom>
          <a:noFill/>
        </p:spPr>
        <p:txBody>
          <a:bodyPr wrap="square" anchor="t" lIns="0" rIns="0" tIns="0" bIns="0">
            <a:spAutoFit/>
          </a:bodyPr>
          <a:lstStyle/>
          <a:p>
            <a:pPr algn="l">
              <a:lnSpc>
                <a:spcPct val="115000"/>
              </a:lnSpc>
            </a:pPr>
            <a:r>
              <a:rPr sz="900" b="0" i="0">
                <a:solidFill>
                  <a:srgbClr val="9C9380"/>
                </a:solidFill>
                <a:latin typeface="Hiragino Kaku Gothic ProN"/>
              </a:rPr>
              <a:t>Musubi プラン別機能ガイド</a:t>
            </a:r>
          </a:p>
        </p:txBody>
      </p:sp>
      <p:sp>
        <p:nvSpPr>
          <p:cNvPr id="18" name="TextBox 17"/>
          <p:cNvSpPr txBox="1"/>
          <p:nvPr/>
        </p:nvSpPr>
        <p:spPr>
          <a:xfrm>
            <a:off x="10881360" y="6519672"/>
            <a:ext cx="822960" cy="274320"/>
          </a:xfrm>
          <a:prstGeom prst="rect">
            <a:avLst/>
          </a:prstGeom>
          <a:noFill/>
        </p:spPr>
        <p:txBody>
          <a:bodyPr wrap="square" anchor="t" lIns="0" rIns="0" tIns="0" bIns="0">
            <a:spAutoFit/>
          </a:bodyPr>
          <a:lstStyle/>
          <a:p>
            <a:pPr algn="r">
              <a:lnSpc>
                <a:spcPct val="115000"/>
              </a:lnSpc>
            </a:pPr>
            <a:r>
              <a:rPr sz="900" b="0" i="0">
                <a:solidFill>
                  <a:srgbClr val="9C9380"/>
                </a:solidFill>
                <a:latin typeface="Hiragino Kaku Gothic ProN"/>
              </a:rPr>
              <a:t>27</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8016"/>
          </a:xfrm>
          <a:prstGeom prst="rect">
            <a:avLst/>
          </a:prstGeom>
          <a:solidFill>
            <a:srgbClr val="1E4B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310896"/>
            <a:ext cx="7315200" cy="292608"/>
          </a:xfrm>
          <a:prstGeom prst="rect">
            <a:avLst/>
          </a:prstGeom>
          <a:noFill/>
        </p:spPr>
        <p:txBody>
          <a:bodyPr wrap="square" anchor="t" lIns="0" rIns="0" tIns="0" bIns="0">
            <a:spAutoFit/>
          </a:bodyPr>
          <a:lstStyle/>
          <a:p>
            <a:pPr algn="l">
              <a:lnSpc>
                <a:spcPct val="115000"/>
              </a:lnSpc>
            </a:pPr>
            <a:r>
              <a:rPr sz="1200" b="1" i="0">
                <a:solidFill>
                  <a:srgbClr val="A44823"/>
                </a:solidFill>
                <a:latin typeface="Hiragino Kaku Gothic ProN"/>
              </a:rPr>
              <a:t>機能詳細｜セルフ編集</a:t>
            </a:r>
          </a:p>
        </p:txBody>
      </p:sp>
      <p:sp>
        <p:nvSpPr>
          <p:cNvPr id="5" name="TextBox 4"/>
          <p:cNvSpPr txBox="1"/>
          <p:nvPr/>
        </p:nvSpPr>
        <p:spPr>
          <a:xfrm>
            <a:off x="502920" y="566928"/>
            <a:ext cx="10515600" cy="640080"/>
          </a:xfrm>
          <a:prstGeom prst="rect">
            <a:avLst/>
          </a:prstGeom>
          <a:noFill/>
        </p:spPr>
        <p:txBody>
          <a:bodyPr wrap="square" anchor="t" lIns="0" rIns="0" tIns="0" bIns="0">
            <a:spAutoFit/>
          </a:bodyPr>
          <a:lstStyle/>
          <a:p>
            <a:pPr algn="l">
              <a:lnSpc>
                <a:spcPct val="115000"/>
              </a:lnSpc>
            </a:pPr>
            <a:r>
              <a:rPr sz="2600" b="1" i="0">
                <a:solidFill>
                  <a:srgbClr val="12332A"/>
                </a:solidFill>
                <a:latin typeface="Hiragino Kaku Gothic ProN"/>
              </a:rPr>
              <a:t>フリーページ作成（季節LP・キャンペーン・記事ページ）</a:t>
            </a:r>
          </a:p>
        </p:txBody>
      </p:sp>
      <p:sp>
        <p:nvSpPr>
          <p:cNvPr id="6" name="Rectangle 5"/>
          <p:cNvSpPr/>
          <p:nvPr/>
        </p:nvSpPr>
        <p:spPr>
          <a:xfrm>
            <a:off x="502920" y="1170432"/>
            <a:ext cx="1005840" cy="38100"/>
          </a:xfrm>
          <a:prstGeom prst="rect">
            <a:avLst/>
          </a:prstGeom>
          <a:solidFill>
            <a:srgbClr val="C15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5938520" y="1412240"/>
            <a:ext cx="5816600" cy="4079239"/>
          </a:xfrm>
          <a:prstGeom prst="rect">
            <a:avLst/>
          </a:prstGeom>
          <a:solidFill>
            <a:srgbClr val="FFFFFF"/>
          </a:solidFill>
          <a:ln w="12700">
            <a:solidFill>
              <a:srgbClr val="E7DEC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free_page.jpg"/>
          <p:cNvPicPr>
            <a:picLocks noChangeAspect="1"/>
          </p:cNvPicPr>
          <p:nvPr/>
        </p:nvPicPr>
        <p:blipFill>
          <a:blip r:embed="rId2"/>
          <a:stretch>
            <a:fillRect/>
          </a:stretch>
        </p:blipFill>
        <p:spPr>
          <a:xfrm>
            <a:off x="5989320" y="2627581"/>
            <a:ext cx="5715000" cy="1648557"/>
          </a:xfrm>
          <a:prstGeom prst="rect">
            <a:avLst/>
          </a:prstGeom>
        </p:spPr>
      </p:pic>
      <p:sp>
        <p:nvSpPr>
          <p:cNvPr id="9" name="TextBox 8"/>
          <p:cNvSpPr txBox="1"/>
          <p:nvPr/>
        </p:nvSpPr>
        <p:spPr>
          <a:xfrm>
            <a:off x="5989320" y="5513832"/>
            <a:ext cx="5715000" cy="274320"/>
          </a:xfrm>
          <a:prstGeom prst="rect">
            <a:avLst/>
          </a:prstGeom>
          <a:noFill/>
        </p:spPr>
        <p:txBody>
          <a:bodyPr wrap="square" anchor="t" lIns="0" rIns="0" tIns="0" bIns="0">
            <a:spAutoFit/>
          </a:bodyPr>
          <a:lstStyle/>
          <a:p>
            <a:pPr algn="ctr">
              <a:lnSpc>
                <a:spcPct val="115000"/>
              </a:lnSpc>
            </a:pPr>
            <a:r>
              <a:rPr sz="950" b="0" i="1">
                <a:solidFill>
                  <a:srgbClr val="9C9380"/>
                </a:solidFill>
                <a:latin typeface="Hiragino Kaku Gothic ProN"/>
              </a:rPr>
              <a:t>画面はイメージです（操作イメージ）</a:t>
            </a:r>
          </a:p>
        </p:txBody>
      </p:sp>
      <p:sp>
        <p:nvSpPr>
          <p:cNvPr id="10" name="TextBox 9"/>
          <p:cNvSpPr txBox="1"/>
          <p:nvPr/>
        </p:nvSpPr>
        <p:spPr>
          <a:xfrm>
            <a:off x="502920" y="141732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できること</a:t>
            </a:r>
          </a:p>
        </p:txBody>
      </p:sp>
      <p:sp>
        <p:nvSpPr>
          <p:cNvPr id="11" name="TextBox 10"/>
          <p:cNvSpPr txBox="1"/>
          <p:nvPr/>
        </p:nvSpPr>
        <p:spPr>
          <a:xfrm>
            <a:off x="502920" y="1764792"/>
            <a:ext cx="5029200" cy="155448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季節のLP・キャンペーンページ・記事ページを、店側が自分で追加・削除・公開</a:t>
            </a:r>
          </a:p>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用意されたページ構成に沿って文章・画像を入力するだけでページを作成</a:t>
            </a:r>
          </a:p>
        </p:txBody>
      </p:sp>
      <p:sp>
        <p:nvSpPr>
          <p:cNvPr id="12" name="TextBox 11"/>
          <p:cNvSpPr txBox="1"/>
          <p:nvPr/>
        </p:nvSpPr>
        <p:spPr>
          <a:xfrm>
            <a:off x="502920" y="338328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お店にとってのメリット</a:t>
            </a:r>
          </a:p>
        </p:txBody>
      </p:sp>
      <p:sp>
        <p:nvSpPr>
          <p:cNvPr id="13" name="TextBox 12"/>
          <p:cNvSpPr txBox="1"/>
          <p:nvPr/>
        </p:nvSpPr>
        <p:spPr>
          <a:xfrm>
            <a:off x="502920" y="3730752"/>
            <a:ext cx="5029200" cy="146304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外部の制作会社に頼らず、思い立った時にすぐ特集ページを公開できる</a:t>
            </a:r>
          </a:p>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季節ごとのキャンペーンや単発の告知にも柔軟に対応できる</a:t>
            </a:r>
          </a:p>
        </p:txBody>
      </p:sp>
      <p:sp>
        <p:nvSpPr>
          <p:cNvPr id="14" name="Rounded Rectangle 13"/>
          <p:cNvSpPr/>
          <p:nvPr/>
        </p:nvSpPr>
        <p:spPr>
          <a:xfrm>
            <a:off x="502920" y="5440680"/>
            <a:ext cx="5029200" cy="566928"/>
          </a:xfrm>
          <a:prstGeom prst="roundRect">
            <a:avLst>
              <a:gd name="adj" fmla="val 15000"/>
            </a:avLst>
          </a:prstGeom>
          <a:solidFill>
            <a:srgbClr val="DCE7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85800" y="5440680"/>
            <a:ext cx="1188720" cy="566928"/>
          </a:xfrm>
          <a:prstGeom prst="rect">
            <a:avLst/>
          </a:prstGeom>
          <a:noFill/>
        </p:spPr>
        <p:txBody>
          <a:bodyPr wrap="square" anchor="ctr" lIns="0" rIns="0" tIns="0" bIns="0">
            <a:spAutoFit/>
          </a:bodyPr>
          <a:lstStyle/>
          <a:p>
            <a:pPr algn="l">
              <a:lnSpc>
                <a:spcPct val="115000"/>
              </a:lnSpc>
            </a:pPr>
            <a:r>
              <a:rPr sz="1150" b="1" i="0">
                <a:solidFill>
                  <a:srgbClr val="12332A"/>
                </a:solidFill>
                <a:latin typeface="Hiragino Kaku Gothic ProN"/>
              </a:rPr>
              <a:t>対応プラン</a:t>
            </a:r>
          </a:p>
        </p:txBody>
      </p:sp>
      <p:sp>
        <p:nvSpPr>
          <p:cNvPr id="16" name="TextBox 15"/>
          <p:cNvSpPr txBox="1"/>
          <p:nvPr/>
        </p:nvSpPr>
        <p:spPr>
          <a:xfrm>
            <a:off x="1874520" y="5440680"/>
            <a:ext cx="3474720" cy="566928"/>
          </a:xfrm>
          <a:prstGeom prst="rect">
            <a:avLst/>
          </a:prstGeom>
          <a:noFill/>
        </p:spPr>
        <p:txBody>
          <a:bodyPr wrap="square" anchor="ctr" lIns="0" rIns="0" tIns="0" bIns="0">
            <a:spAutoFit/>
          </a:bodyPr>
          <a:lstStyle/>
          <a:p>
            <a:pPr algn="l">
              <a:lnSpc>
                <a:spcPct val="115000"/>
              </a:lnSpc>
            </a:pPr>
            <a:r>
              <a:rPr sz="1250" b="1" i="0">
                <a:solidFill>
                  <a:srgbClr val="12332A"/>
                </a:solidFill>
                <a:latin typeface="Hiragino Kaku Gothic ProN"/>
              </a:rPr>
              <a:t>スタンダード／プレミアム（カスタムは個別相談）</a:t>
            </a:r>
          </a:p>
        </p:txBody>
      </p:sp>
      <p:sp>
        <p:nvSpPr>
          <p:cNvPr id="17" name="TextBox 16"/>
          <p:cNvSpPr txBox="1"/>
          <p:nvPr/>
        </p:nvSpPr>
        <p:spPr>
          <a:xfrm>
            <a:off x="502920" y="6080760"/>
            <a:ext cx="5029200" cy="320040"/>
          </a:xfrm>
          <a:prstGeom prst="rect">
            <a:avLst/>
          </a:prstGeom>
          <a:noFill/>
        </p:spPr>
        <p:txBody>
          <a:bodyPr wrap="square" anchor="t" lIns="0" rIns="0" tIns="0" bIns="0">
            <a:spAutoFit/>
          </a:bodyPr>
          <a:lstStyle/>
          <a:p>
            <a:pPr algn="l">
              <a:lnSpc>
                <a:spcPct val="115000"/>
              </a:lnSpc>
            </a:pPr>
            <a:r>
              <a:rPr sz="950" b="0" i="1">
                <a:solidFill>
                  <a:srgbClr val="A44823"/>
                </a:solidFill>
                <a:latin typeface="Hiragino Kaku Gothic ProN"/>
              </a:rPr>
              <a:t>※ ライトプランは既存ページのセルフ編集・お知らせ投稿のみとなります。</a:t>
            </a:r>
          </a:p>
        </p:txBody>
      </p:sp>
      <p:sp>
        <p:nvSpPr>
          <p:cNvPr id="18" name="TextBox 17"/>
          <p:cNvSpPr txBox="1"/>
          <p:nvPr/>
        </p:nvSpPr>
        <p:spPr>
          <a:xfrm>
            <a:off x="502920" y="6519672"/>
            <a:ext cx="5486400" cy="274320"/>
          </a:xfrm>
          <a:prstGeom prst="rect">
            <a:avLst/>
          </a:prstGeom>
          <a:noFill/>
        </p:spPr>
        <p:txBody>
          <a:bodyPr wrap="square" anchor="t" lIns="0" rIns="0" tIns="0" bIns="0">
            <a:spAutoFit/>
          </a:bodyPr>
          <a:lstStyle/>
          <a:p>
            <a:pPr algn="l">
              <a:lnSpc>
                <a:spcPct val="115000"/>
              </a:lnSpc>
            </a:pPr>
            <a:r>
              <a:rPr sz="900" b="0" i="0">
                <a:solidFill>
                  <a:srgbClr val="9C9380"/>
                </a:solidFill>
                <a:latin typeface="Hiragino Kaku Gothic ProN"/>
              </a:rPr>
              <a:t>Musubi プラン別機能ガイド</a:t>
            </a:r>
          </a:p>
        </p:txBody>
      </p:sp>
      <p:sp>
        <p:nvSpPr>
          <p:cNvPr id="19" name="TextBox 18"/>
          <p:cNvSpPr txBox="1"/>
          <p:nvPr/>
        </p:nvSpPr>
        <p:spPr>
          <a:xfrm>
            <a:off x="10881360" y="6519672"/>
            <a:ext cx="822960" cy="274320"/>
          </a:xfrm>
          <a:prstGeom prst="rect">
            <a:avLst/>
          </a:prstGeom>
          <a:noFill/>
        </p:spPr>
        <p:txBody>
          <a:bodyPr wrap="square" anchor="t" lIns="0" rIns="0" tIns="0" bIns="0">
            <a:spAutoFit/>
          </a:bodyPr>
          <a:lstStyle/>
          <a:p>
            <a:pPr algn="r">
              <a:lnSpc>
                <a:spcPct val="115000"/>
              </a:lnSpc>
            </a:pPr>
            <a:r>
              <a:rPr sz="900" b="0" i="0">
                <a:solidFill>
                  <a:srgbClr val="9C9380"/>
                </a:solidFill>
                <a:latin typeface="Hiragino Kaku Gothic ProN"/>
              </a:rPr>
              <a:t>28</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8016"/>
          </a:xfrm>
          <a:prstGeom prst="rect">
            <a:avLst/>
          </a:prstGeom>
          <a:solidFill>
            <a:srgbClr val="1E4B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310896"/>
            <a:ext cx="7315200" cy="292608"/>
          </a:xfrm>
          <a:prstGeom prst="rect">
            <a:avLst/>
          </a:prstGeom>
          <a:noFill/>
        </p:spPr>
        <p:txBody>
          <a:bodyPr wrap="square" anchor="t" lIns="0" rIns="0" tIns="0" bIns="0">
            <a:spAutoFit/>
          </a:bodyPr>
          <a:lstStyle/>
          <a:p>
            <a:pPr algn="l">
              <a:lnSpc>
                <a:spcPct val="115000"/>
              </a:lnSpc>
            </a:pPr>
            <a:r>
              <a:rPr sz="1200" b="1" i="0">
                <a:solidFill>
                  <a:srgbClr val="A44823"/>
                </a:solidFill>
                <a:latin typeface="Hiragino Kaku Gothic ProN"/>
              </a:rPr>
              <a:t>機能詳細｜セルフ編集</a:t>
            </a:r>
          </a:p>
        </p:txBody>
      </p:sp>
      <p:sp>
        <p:nvSpPr>
          <p:cNvPr id="5" name="TextBox 4"/>
          <p:cNvSpPr txBox="1"/>
          <p:nvPr/>
        </p:nvSpPr>
        <p:spPr>
          <a:xfrm>
            <a:off x="502920" y="566928"/>
            <a:ext cx="10515600" cy="640080"/>
          </a:xfrm>
          <a:prstGeom prst="rect">
            <a:avLst/>
          </a:prstGeom>
          <a:noFill/>
        </p:spPr>
        <p:txBody>
          <a:bodyPr wrap="square" anchor="t" lIns="0" rIns="0" tIns="0" bIns="0">
            <a:spAutoFit/>
          </a:bodyPr>
          <a:lstStyle/>
          <a:p>
            <a:pPr algn="l">
              <a:lnSpc>
                <a:spcPct val="115000"/>
              </a:lnSpc>
            </a:pPr>
            <a:r>
              <a:rPr sz="2600" b="1" i="0">
                <a:solidFill>
                  <a:srgbClr val="12332A"/>
                </a:solidFill>
                <a:latin typeface="Hiragino Kaku Gothic ProN"/>
              </a:rPr>
              <a:t>求人・採用ページ セルフ作成</a:t>
            </a:r>
          </a:p>
        </p:txBody>
      </p:sp>
      <p:sp>
        <p:nvSpPr>
          <p:cNvPr id="6" name="Rectangle 5"/>
          <p:cNvSpPr/>
          <p:nvPr/>
        </p:nvSpPr>
        <p:spPr>
          <a:xfrm>
            <a:off x="502920" y="1170432"/>
            <a:ext cx="1005840" cy="38100"/>
          </a:xfrm>
          <a:prstGeom prst="rect">
            <a:avLst/>
          </a:prstGeom>
          <a:solidFill>
            <a:srgbClr val="C15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5938520" y="1412240"/>
            <a:ext cx="5816600" cy="4079239"/>
          </a:xfrm>
          <a:prstGeom prst="rect">
            <a:avLst/>
          </a:prstGeom>
          <a:solidFill>
            <a:srgbClr val="FFFFFF"/>
          </a:solidFill>
          <a:ln w="12700">
            <a:solidFill>
              <a:srgbClr val="E7DEC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job_page.jpg"/>
          <p:cNvPicPr>
            <a:picLocks noChangeAspect="1"/>
          </p:cNvPicPr>
          <p:nvPr/>
        </p:nvPicPr>
        <p:blipFill>
          <a:blip r:embed="rId2"/>
          <a:stretch>
            <a:fillRect/>
          </a:stretch>
        </p:blipFill>
        <p:spPr>
          <a:xfrm>
            <a:off x="5989320" y="2557470"/>
            <a:ext cx="5715000" cy="1788779"/>
          </a:xfrm>
          <a:prstGeom prst="rect">
            <a:avLst/>
          </a:prstGeom>
        </p:spPr>
      </p:pic>
      <p:sp>
        <p:nvSpPr>
          <p:cNvPr id="9" name="TextBox 8"/>
          <p:cNvSpPr txBox="1"/>
          <p:nvPr/>
        </p:nvSpPr>
        <p:spPr>
          <a:xfrm>
            <a:off x="5989320" y="5513832"/>
            <a:ext cx="5715000" cy="274320"/>
          </a:xfrm>
          <a:prstGeom prst="rect">
            <a:avLst/>
          </a:prstGeom>
          <a:noFill/>
        </p:spPr>
        <p:txBody>
          <a:bodyPr wrap="square" anchor="t" lIns="0" rIns="0" tIns="0" bIns="0">
            <a:spAutoFit/>
          </a:bodyPr>
          <a:lstStyle/>
          <a:p>
            <a:pPr algn="ctr">
              <a:lnSpc>
                <a:spcPct val="115000"/>
              </a:lnSpc>
            </a:pPr>
            <a:r>
              <a:rPr sz="950" b="0" i="1">
                <a:solidFill>
                  <a:srgbClr val="9C9380"/>
                </a:solidFill>
                <a:latin typeface="Hiragino Kaku Gothic ProN"/>
              </a:rPr>
              <a:t>画面はイメージです（操作イメージ）</a:t>
            </a:r>
          </a:p>
        </p:txBody>
      </p:sp>
      <p:sp>
        <p:nvSpPr>
          <p:cNvPr id="10" name="TextBox 9"/>
          <p:cNvSpPr txBox="1"/>
          <p:nvPr/>
        </p:nvSpPr>
        <p:spPr>
          <a:xfrm>
            <a:off x="502920" y="141732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できること</a:t>
            </a:r>
          </a:p>
        </p:txBody>
      </p:sp>
      <p:sp>
        <p:nvSpPr>
          <p:cNvPr id="11" name="TextBox 10"/>
          <p:cNvSpPr txBox="1"/>
          <p:nvPr/>
        </p:nvSpPr>
        <p:spPr>
          <a:xfrm>
            <a:off x="502920" y="1764792"/>
            <a:ext cx="5029200" cy="155448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募集する職種・給与・勤務条件などを入力し、採用ページを店側が自分で作成</a:t>
            </a:r>
          </a:p>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職種の追加・削除、募集の終了もセルフで管理</a:t>
            </a:r>
          </a:p>
        </p:txBody>
      </p:sp>
      <p:sp>
        <p:nvSpPr>
          <p:cNvPr id="12" name="TextBox 11"/>
          <p:cNvSpPr txBox="1"/>
          <p:nvPr/>
        </p:nvSpPr>
        <p:spPr>
          <a:xfrm>
            <a:off x="502920" y="338328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お店にとってのメリット</a:t>
            </a:r>
          </a:p>
        </p:txBody>
      </p:sp>
      <p:sp>
        <p:nvSpPr>
          <p:cNvPr id="13" name="TextBox 12"/>
          <p:cNvSpPr txBox="1"/>
          <p:nvPr/>
        </p:nvSpPr>
        <p:spPr>
          <a:xfrm>
            <a:off x="502920" y="3730752"/>
            <a:ext cx="5029200" cy="146304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求人媒体への掲載料をかけずに、公式サイト上に自前の採用ページを持てる</a:t>
            </a:r>
          </a:p>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急な増員や繁忙期のスタッフ募集にもすぐ対応できる</a:t>
            </a:r>
          </a:p>
        </p:txBody>
      </p:sp>
      <p:sp>
        <p:nvSpPr>
          <p:cNvPr id="14" name="Rounded Rectangle 13"/>
          <p:cNvSpPr/>
          <p:nvPr/>
        </p:nvSpPr>
        <p:spPr>
          <a:xfrm>
            <a:off x="502920" y="5440680"/>
            <a:ext cx="5029200" cy="566928"/>
          </a:xfrm>
          <a:prstGeom prst="roundRect">
            <a:avLst>
              <a:gd name="adj" fmla="val 15000"/>
            </a:avLst>
          </a:prstGeom>
          <a:solidFill>
            <a:srgbClr val="DCE7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85800" y="5440680"/>
            <a:ext cx="1188720" cy="566928"/>
          </a:xfrm>
          <a:prstGeom prst="rect">
            <a:avLst/>
          </a:prstGeom>
          <a:noFill/>
        </p:spPr>
        <p:txBody>
          <a:bodyPr wrap="square" anchor="ctr" lIns="0" rIns="0" tIns="0" bIns="0">
            <a:spAutoFit/>
          </a:bodyPr>
          <a:lstStyle/>
          <a:p>
            <a:pPr algn="l">
              <a:lnSpc>
                <a:spcPct val="115000"/>
              </a:lnSpc>
            </a:pPr>
            <a:r>
              <a:rPr sz="1150" b="1" i="0">
                <a:solidFill>
                  <a:srgbClr val="12332A"/>
                </a:solidFill>
                <a:latin typeface="Hiragino Kaku Gothic ProN"/>
              </a:rPr>
              <a:t>対応プラン</a:t>
            </a:r>
          </a:p>
        </p:txBody>
      </p:sp>
      <p:sp>
        <p:nvSpPr>
          <p:cNvPr id="16" name="TextBox 15"/>
          <p:cNvSpPr txBox="1"/>
          <p:nvPr/>
        </p:nvSpPr>
        <p:spPr>
          <a:xfrm>
            <a:off x="1874520" y="5440680"/>
            <a:ext cx="3474720" cy="566928"/>
          </a:xfrm>
          <a:prstGeom prst="rect">
            <a:avLst/>
          </a:prstGeom>
          <a:noFill/>
        </p:spPr>
        <p:txBody>
          <a:bodyPr wrap="square" anchor="ctr" lIns="0" rIns="0" tIns="0" bIns="0">
            <a:spAutoFit/>
          </a:bodyPr>
          <a:lstStyle/>
          <a:p>
            <a:pPr algn="l">
              <a:lnSpc>
                <a:spcPct val="115000"/>
              </a:lnSpc>
            </a:pPr>
            <a:r>
              <a:rPr sz="1250" b="1" i="0">
                <a:solidFill>
                  <a:srgbClr val="12332A"/>
                </a:solidFill>
                <a:latin typeface="Hiragino Kaku Gothic ProN"/>
              </a:rPr>
              <a:t>スタンダード／プレミアム（カスタムは個別相談）</a:t>
            </a:r>
          </a:p>
        </p:txBody>
      </p:sp>
      <p:sp>
        <p:nvSpPr>
          <p:cNvPr id="17" name="TextBox 16"/>
          <p:cNvSpPr txBox="1"/>
          <p:nvPr/>
        </p:nvSpPr>
        <p:spPr>
          <a:xfrm>
            <a:off x="502920" y="6080760"/>
            <a:ext cx="5029200" cy="320040"/>
          </a:xfrm>
          <a:prstGeom prst="rect">
            <a:avLst/>
          </a:prstGeom>
          <a:noFill/>
        </p:spPr>
        <p:txBody>
          <a:bodyPr wrap="square" anchor="t" lIns="0" rIns="0" tIns="0" bIns="0">
            <a:spAutoFit/>
          </a:bodyPr>
          <a:lstStyle/>
          <a:p>
            <a:pPr algn="l">
              <a:lnSpc>
                <a:spcPct val="115000"/>
              </a:lnSpc>
            </a:pPr>
            <a:r>
              <a:rPr sz="950" b="0" i="1">
                <a:solidFill>
                  <a:srgbClr val="A44823"/>
                </a:solidFill>
                <a:latin typeface="Hiragino Kaku Gothic ProN"/>
              </a:rPr>
              <a:t>※ ライトプランは既存ページのセルフ編集・お知らせ投稿のみとなります。</a:t>
            </a:r>
          </a:p>
        </p:txBody>
      </p:sp>
      <p:sp>
        <p:nvSpPr>
          <p:cNvPr id="18" name="TextBox 17"/>
          <p:cNvSpPr txBox="1"/>
          <p:nvPr/>
        </p:nvSpPr>
        <p:spPr>
          <a:xfrm>
            <a:off x="502920" y="6519672"/>
            <a:ext cx="5486400" cy="274320"/>
          </a:xfrm>
          <a:prstGeom prst="rect">
            <a:avLst/>
          </a:prstGeom>
          <a:noFill/>
        </p:spPr>
        <p:txBody>
          <a:bodyPr wrap="square" anchor="t" lIns="0" rIns="0" tIns="0" bIns="0">
            <a:spAutoFit/>
          </a:bodyPr>
          <a:lstStyle/>
          <a:p>
            <a:pPr algn="l">
              <a:lnSpc>
                <a:spcPct val="115000"/>
              </a:lnSpc>
            </a:pPr>
            <a:r>
              <a:rPr sz="900" b="0" i="0">
                <a:solidFill>
                  <a:srgbClr val="9C9380"/>
                </a:solidFill>
                <a:latin typeface="Hiragino Kaku Gothic ProN"/>
              </a:rPr>
              <a:t>Musubi プラン別機能ガイド</a:t>
            </a:r>
          </a:p>
        </p:txBody>
      </p:sp>
      <p:sp>
        <p:nvSpPr>
          <p:cNvPr id="19" name="TextBox 18"/>
          <p:cNvSpPr txBox="1"/>
          <p:nvPr/>
        </p:nvSpPr>
        <p:spPr>
          <a:xfrm>
            <a:off x="10881360" y="6519672"/>
            <a:ext cx="822960" cy="274320"/>
          </a:xfrm>
          <a:prstGeom prst="rect">
            <a:avLst/>
          </a:prstGeom>
          <a:noFill/>
        </p:spPr>
        <p:txBody>
          <a:bodyPr wrap="square" anchor="t" lIns="0" rIns="0" tIns="0" bIns="0">
            <a:spAutoFit/>
          </a:bodyPr>
          <a:lstStyle/>
          <a:p>
            <a:pPr algn="r">
              <a:lnSpc>
                <a:spcPct val="115000"/>
              </a:lnSpc>
            </a:pPr>
            <a:r>
              <a:rPr sz="900" b="0" i="0">
                <a:solidFill>
                  <a:srgbClr val="9C9380"/>
                </a:solidFill>
                <a:latin typeface="Hiragino Kaku Gothic ProN"/>
              </a:rPr>
              <a:t>29</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2332A"/>
          </a:solidFill>
          <a:ln>
            <a:noFill/>
          </a:ln>
          <a:effectLst/>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822960" y="2880360"/>
            <a:ext cx="10058400" cy="457200"/>
          </a:xfrm>
          <a:prstGeom prst="rect">
            <a:avLst/>
          </a:prstGeom>
          <a:noFill/>
        </p:spPr>
        <p:txBody>
          <a:bodyPr wrap="square" anchor="t" lIns="0" rIns="0" tIns="0" bIns="0">
            <a:spAutoFit/>
          </a:bodyPr>
          <a:lstStyle/>
          <a:p>
            <a:pPr algn="l">
              <a:lnSpc>
                <a:spcPct val="115000"/>
              </a:lnSpc>
            </a:pPr>
            <a:r>
              <a:rPr sz="1300" b="1" i="0">
                <a:solidFill>
                  <a:srgbClr val="F1DDCB"/>
                </a:solidFill>
                <a:latin typeface="Hiragino Kaku Gothic ProN"/>
              </a:rPr>
              <a:t>SECTION 2</a:t>
            </a:r>
          </a:p>
        </p:txBody>
      </p:sp>
      <p:sp>
        <p:nvSpPr>
          <p:cNvPr id="4" name="TextBox 3"/>
          <p:cNvSpPr txBox="1"/>
          <p:nvPr/>
        </p:nvSpPr>
        <p:spPr>
          <a:xfrm>
            <a:off x="822960" y="3246120"/>
            <a:ext cx="10058400" cy="914400"/>
          </a:xfrm>
          <a:prstGeom prst="rect">
            <a:avLst/>
          </a:prstGeom>
          <a:noFill/>
        </p:spPr>
        <p:txBody>
          <a:bodyPr wrap="square" anchor="t" lIns="0" rIns="0" tIns="0" bIns="0">
            <a:spAutoFit/>
          </a:bodyPr>
          <a:lstStyle/>
          <a:p>
            <a:pPr algn="l">
              <a:lnSpc>
                <a:spcPct val="115000"/>
              </a:lnSpc>
            </a:pPr>
            <a:r>
              <a:rPr sz="3800" b="1" i="0">
                <a:solidFill>
                  <a:srgbClr val="FFFFFF"/>
                </a:solidFill>
                <a:latin typeface="Hiragino Kaku Gothic ProN"/>
              </a:rPr>
              <a:t>機能マトリックス</a:t>
            </a:r>
          </a:p>
        </p:txBody>
      </p:sp>
      <p:sp>
        <p:nvSpPr>
          <p:cNvPr id="5" name="TextBox 4"/>
          <p:cNvSpPr txBox="1"/>
          <p:nvPr/>
        </p:nvSpPr>
        <p:spPr>
          <a:xfrm>
            <a:off x="822960" y="4069080"/>
            <a:ext cx="9144000" cy="457200"/>
          </a:xfrm>
          <a:prstGeom prst="rect">
            <a:avLst/>
          </a:prstGeom>
          <a:noFill/>
        </p:spPr>
        <p:txBody>
          <a:bodyPr wrap="square" anchor="t" lIns="0" rIns="0" tIns="0" bIns="0">
            <a:spAutoFit/>
          </a:bodyPr>
          <a:lstStyle/>
          <a:p>
            <a:pPr algn="l">
              <a:lnSpc>
                <a:spcPct val="115000"/>
              </a:lnSpc>
            </a:pPr>
            <a:r>
              <a:rPr sz="1350" b="0" i="0">
                <a:solidFill>
                  <a:srgbClr val="CFDDD5"/>
                </a:solidFill>
                <a:latin typeface="Hiragino Kaku Gothic ProN"/>
              </a:rPr>
              <a:t>区分ごとに、プラン別の対応状況を一覧でご確認いただけます。</a:t>
            </a:r>
          </a:p>
        </p:txBody>
      </p:sp>
      <p:sp>
        <p:nvSpPr>
          <p:cNvPr id="6" name="TextBox 5"/>
          <p:cNvSpPr txBox="1"/>
          <p:nvPr/>
        </p:nvSpPr>
        <p:spPr>
          <a:xfrm>
            <a:off x="502920" y="6519672"/>
            <a:ext cx="5486400" cy="274320"/>
          </a:xfrm>
          <a:prstGeom prst="rect">
            <a:avLst/>
          </a:prstGeom>
          <a:noFill/>
        </p:spPr>
        <p:txBody>
          <a:bodyPr wrap="square" anchor="t" lIns="0" rIns="0" tIns="0" bIns="0">
            <a:spAutoFit/>
          </a:bodyPr>
          <a:lstStyle/>
          <a:p>
            <a:pPr algn="l">
              <a:lnSpc>
                <a:spcPct val="115000"/>
              </a:lnSpc>
            </a:pPr>
            <a:r>
              <a:rPr sz="900" b="0" i="0">
                <a:solidFill>
                  <a:srgbClr val="9C9380"/>
                </a:solidFill>
                <a:latin typeface="Hiragino Kaku Gothic ProN"/>
              </a:rPr>
              <a:t>Musubi プラン別機能ガイド</a:t>
            </a:r>
          </a:p>
        </p:txBody>
      </p:sp>
      <p:sp>
        <p:nvSpPr>
          <p:cNvPr id="7" name="TextBox 6"/>
          <p:cNvSpPr txBox="1"/>
          <p:nvPr/>
        </p:nvSpPr>
        <p:spPr>
          <a:xfrm>
            <a:off x="10881360" y="6519672"/>
            <a:ext cx="822960" cy="274320"/>
          </a:xfrm>
          <a:prstGeom prst="rect">
            <a:avLst/>
          </a:prstGeom>
          <a:noFill/>
        </p:spPr>
        <p:txBody>
          <a:bodyPr wrap="square" anchor="t" lIns="0" rIns="0" tIns="0" bIns="0">
            <a:spAutoFit/>
          </a:bodyPr>
          <a:lstStyle/>
          <a:p>
            <a:pPr algn="r">
              <a:lnSpc>
                <a:spcPct val="115000"/>
              </a:lnSpc>
            </a:pPr>
            <a:r>
              <a:rPr sz="900" b="0" i="0">
                <a:solidFill>
                  <a:srgbClr val="9C9380"/>
                </a:solidFill>
                <a:latin typeface="Hiragino Kaku Gothic ProN"/>
              </a:rPr>
              <a:t>3</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8016"/>
          </a:xfrm>
          <a:prstGeom prst="rect">
            <a:avLst/>
          </a:prstGeom>
          <a:solidFill>
            <a:srgbClr val="1E4B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310896"/>
            <a:ext cx="7315200" cy="292608"/>
          </a:xfrm>
          <a:prstGeom prst="rect">
            <a:avLst/>
          </a:prstGeom>
          <a:noFill/>
        </p:spPr>
        <p:txBody>
          <a:bodyPr wrap="square" anchor="t" lIns="0" rIns="0" tIns="0" bIns="0">
            <a:spAutoFit/>
          </a:bodyPr>
          <a:lstStyle/>
          <a:p>
            <a:pPr algn="l">
              <a:lnSpc>
                <a:spcPct val="115000"/>
              </a:lnSpc>
            </a:pPr>
            <a:r>
              <a:rPr sz="1200" b="1" i="0">
                <a:solidFill>
                  <a:srgbClr val="A44823"/>
                </a:solidFill>
                <a:latin typeface="Hiragino Kaku Gothic ProN"/>
              </a:rPr>
              <a:t>機能詳細｜ネット予約</a:t>
            </a:r>
          </a:p>
        </p:txBody>
      </p:sp>
      <p:sp>
        <p:nvSpPr>
          <p:cNvPr id="5" name="TextBox 4"/>
          <p:cNvSpPr txBox="1"/>
          <p:nvPr/>
        </p:nvSpPr>
        <p:spPr>
          <a:xfrm>
            <a:off x="502920" y="566928"/>
            <a:ext cx="10515600" cy="640080"/>
          </a:xfrm>
          <a:prstGeom prst="rect">
            <a:avLst/>
          </a:prstGeom>
          <a:noFill/>
        </p:spPr>
        <p:txBody>
          <a:bodyPr wrap="square" anchor="t" lIns="0" rIns="0" tIns="0" bIns="0">
            <a:spAutoFit/>
          </a:bodyPr>
          <a:lstStyle/>
          <a:p>
            <a:pPr algn="l">
              <a:lnSpc>
                <a:spcPct val="115000"/>
              </a:lnSpc>
            </a:pPr>
            <a:r>
              <a:rPr sz="2600" b="1" i="0">
                <a:solidFill>
                  <a:srgbClr val="12332A"/>
                </a:solidFill>
                <a:latin typeface="Hiragino Kaku Gothic ProN"/>
              </a:rPr>
              <a:t>ネット予約カレンダー（24時間受付・空席自動計算）</a:t>
            </a:r>
          </a:p>
        </p:txBody>
      </p:sp>
      <p:sp>
        <p:nvSpPr>
          <p:cNvPr id="6" name="Rectangle 5"/>
          <p:cNvSpPr/>
          <p:nvPr/>
        </p:nvSpPr>
        <p:spPr>
          <a:xfrm>
            <a:off x="502920" y="1170432"/>
            <a:ext cx="1005840" cy="38100"/>
          </a:xfrm>
          <a:prstGeom prst="rect">
            <a:avLst/>
          </a:prstGeom>
          <a:solidFill>
            <a:srgbClr val="C15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5938520" y="1412240"/>
            <a:ext cx="5816600" cy="4079239"/>
          </a:xfrm>
          <a:prstGeom prst="rect">
            <a:avLst/>
          </a:prstGeom>
          <a:solidFill>
            <a:srgbClr val="FFFFFF"/>
          </a:solidFill>
          <a:ln w="12700">
            <a:solidFill>
              <a:srgbClr val="E7DEC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tpl_reserve.jpg"/>
          <p:cNvPicPr>
            <a:picLocks noChangeAspect="1"/>
          </p:cNvPicPr>
          <p:nvPr/>
        </p:nvPicPr>
        <p:blipFill>
          <a:blip r:embed="rId2"/>
          <a:stretch>
            <a:fillRect/>
          </a:stretch>
        </p:blipFill>
        <p:spPr>
          <a:xfrm>
            <a:off x="5989320" y="1915159"/>
            <a:ext cx="5715000" cy="3073400"/>
          </a:xfrm>
          <a:prstGeom prst="rect">
            <a:avLst/>
          </a:prstGeom>
        </p:spPr>
      </p:pic>
      <p:sp>
        <p:nvSpPr>
          <p:cNvPr id="9" name="TextBox 8"/>
          <p:cNvSpPr txBox="1"/>
          <p:nvPr/>
        </p:nvSpPr>
        <p:spPr>
          <a:xfrm>
            <a:off x="5989320" y="5513832"/>
            <a:ext cx="5715000" cy="274320"/>
          </a:xfrm>
          <a:prstGeom prst="rect">
            <a:avLst/>
          </a:prstGeom>
          <a:noFill/>
        </p:spPr>
        <p:txBody>
          <a:bodyPr wrap="square" anchor="t" lIns="0" rIns="0" tIns="0" bIns="0">
            <a:spAutoFit/>
          </a:bodyPr>
          <a:lstStyle/>
          <a:p>
            <a:pPr algn="ctr">
              <a:lnSpc>
                <a:spcPct val="115000"/>
              </a:lnSpc>
            </a:pPr>
            <a:r>
              <a:rPr sz="950" b="0" i="1">
                <a:solidFill>
                  <a:srgbClr val="9C9380"/>
                </a:solidFill>
                <a:latin typeface="Hiragino Kaku Gothic ProN"/>
              </a:rPr>
              <a:t>ネット予約ページのプレビュー</a:t>
            </a:r>
          </a:p>
        </p:txBody>
      </p:sp>
      <p:sp>
        <p:nvSpPr>
          <p:cNvPr id="10" name="TextBox 9"/>
          <p:cNvSpPr txBox="1"/>
          <p:nvPr/>
        </p:nvSpPr>
        <p:spPr>
          <a:xfrm>
            <a:off x="502920" y="141732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できること</a:t>
            </a:r>
          </a:p>
        </p:txBody>
      </p:sp>
      <p:sp>
        <p:nvSpPr>
          <p:cNvPr id="11" name="TextBox 10"/>
          <p:cNvSpPr txBox="1"/>
          <p:nvPr/>
        </p:nvSpPr>
        <p:spPr>
          <a:xfrm>
            <a:off x="502920" y="1764792"/>
            <a:ext cx="5029200" cy="155448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空き状況を自動計算し、カレンダー上に表示</a:t>
            </a:r>
          </a:p>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電話に出られない時間帯でも24時間予約を受付</a:t>
            </a:r>
          </a:p>
        </p:txBody>
      </p:sp>
      <p:sp>
        <p:nvSpPr>
          <p:cNvPr id="12" name="TextBox 11"/>
          <p:cNvSpPr txBox="1"/>
          <p:nvPr/>
        </p:nvSpPr>
        <p:spPr>
          <a:xfrm>
            <a:off x="502920" y="338328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お店にとってのメリット</a:t>
            </a:r>
          </a:p>
        </p:txBody>
      </p:sp>
      <p:sp>
        <p:nvSpPr>
          <p:cNvPr id="13" name="TextBox 12"/>
          <p:cNvSpPr txBox="1"/>
          <p:nvPr/>
        </p:nvSpPr>
        <p:spPr>
          <a:xfrm>
            <a:off x="502920" y="3730752"/>
            <a:ext cx="5029200" cy="146304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仕込み中・営業中で電話に出られない時間の「機会損失」を防げる</a:t>
            </a:r>
          </a:p>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グルメサイトのような送客手数料をかけず、予約1件ごとの手数料は0円</a:t>
            </a:r>
          </a:p>
        </p:txBody>
      </p:sp>
      <p:sp>
        <p:nvSpPr>
          <p:cNvPr id="14" name="Rounded Rectangle 13"/>
          <p:cNvSpPr/>
          <p:nvPr/>
        </p:nvSpPr>
        <p:spPr>
          <a:xfrm>
            <a:off x="502920" y="5440680"/>
            <a:ext cx="5029200" cy="566928"/>
          </a:xfrm>
          <a:prstGeom prst="roundRect">
            <a:avLst>
              <a:gd name="adj" fmla="val 15000"/>
            </a:avLst>
          </a:prstGeom>
          <a:solidFill>
            <a:srgbClr val="DCE7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85800" y="5440680"/>
            <a:ext cx="1188720" cy="566928"/>
          </a:xfrm>
          <a:prstGeom prst="rect">
            <a:avLst/>
          </a:prstGeom>
          <a:noFill/>
        </p:spPr>
        <p:txBody>
          <a:bodyPr wrap="square" anchor="ctr" lIns="0" rIns="0" tIns="0" bIns="0">
            <a:spAutoFit/>
          </a:bodyPr>
          <a:lstStyle/>
          <a:p>
            <a:pPr algn="l">
              <a:lnSpc>
                <a:spcPct val="115000"/>
              </a:lnSpc>
            </a:pPr>
            <a:r>
              <a:rPr sz="1150" b="1" i="0">
                <a:solidFill>
                  <a:srgbClr val="12332A"/>
                </a:solidFill>
                <a:latin typeface="Hiragino Kaku Gothic ProN"/>
              </a:rPr>
              <a:t>対応プラン</a:t>
            </a:r>
          </a:p>
        </p:txBody>
      </p:sp>
      <p:sp>
        <p:nvSpPr>
          <p:cNvPr id="16" name="TextBox 15"/>
          <p:cNvSpPr txBox="1"/>
          <p:nvPr/>
        </p:nvSpPr>
        <p:spPr>
          <a:xfrm>
            <a:off x="1874520" y="5440680"/>
            <a:ext cx="3474720" cy="566928"/>
          </a:xfrm>
          <a:prstGeom prst="rect">
            <a:avLst/>
          </a:prstGeom>
          <a:noFill/>
        </p:spPr>
        <p:txBody>
          <a:bodyPr wrap="square" anchor="ctr" lIns="0" rIns="0" tIns="0" bIns="0">
            <a:spAutoFit/>
          </a:bodyPr>
          <a:lstStyle/>
          <a:p>
            <a:pPr algn="l">
              <a:lnSpc>
                <a:spcPct val="115000"/>
              </a:lnSpc>
            </a:pPr>
            <a:r>
              <a:rPr sz="1250" b="1" i="0">
                <a:solidFill>
                  <a:srgbClr val="12332A"/>
                </a:solidFill>
                <a:latin typeface="Hiragino Kaku Gothic ProN"/>
              </a:rPr>
              <a:t>スタンダード／プレミアム（カスタムは個別相談）</a:t>
            </a:r>
          </a:p>
        </p:txBody>
      </p:sp>
      <p:sp>
        <p:nvSpPr>
          <p:cNvPr id="17" name="TextBox 16"/>
          <p:cNvSpPr txBox="1"/>
          <p:nvPr/>
        </p:nvSpPr>
        <p:spPr>
          <a:xfrm>
            <a:off x="502920" y="6080760"/>
            <a:ext cx="5029200" cy="320040"/>
          </a:xfrm>
          <a:prstGeom prst="rect">
            <a:avLst/>
          </a:prstGeom>
          <a:noFill/>
        </p:spPr>
        <p:txBody>
          <a:bodyPr wrap="square" anchor="t" lIns="0" rIns="0" tIns="0" bIns="0">
            <a:spAutoFit/>
          </a:bodyPr>
          <a:lstStyle/>
          <a:p>
            <a:pPr algn="l">
              <a:lnSpc>
                <a:spcPct val="115000"/>
              </a:lnSpc>
            </a:pPr>
            <a:r>
              <a:rPr sz="950" b="0" i="1">
                <a:solidFill>
                  <a:srgbClr val="A44823"/>
                </a:solidFill>
                <a:latin typeface="Hiragino Kaku Gothic ProN"/>
              </a:rPr>
              <a:t>※ 美容室・整体院・教室でもスタンダード以上で利用可（企業は予約非対応）。</a:t>
            </a:r>
          </a:p>
        </p:txBody>
      </p:sp>
      <p:sp>
        <p:nvSpPr>
          <p:cNvPr id="18" name="TextBox 17"/>
          <p:cNvSpPr txBox="1"/>
          <p:nvPr/>
        </p:nvSpPr>
        <p:spPr>
          <a:xfrm>
            <a:off x="502920" y="6519672"/>
            <a:ext cx="5486400" cy="274320"/>
          </a:xfrm>
          <a:prstGeom prst="rect">
            <a:avLst/>
          </a:prstGeom>
          <a:noFill/>
        </p:spPr>
        <p:txBody>
          <a:bodyPr wrap="square" anchor="t" lIns="0" rIns="0" tIns="0" bIns="0">
            <a:spAutoFit/>
          </a:bodyPr>
          <a:lstStyle/>
          <a:p>
            <a:pPr algn="l">
              <a:lnSpc>
                <a:spcPct val="115000"/>
              </a:lnSpc>
            </a:pPr>
            <a:r>
              <a:rPr sz="900" b="0" i="0">
                <a:solidFill>
                  <a:srgbClr val="9C9380"/>
                </a:solidFill>
                <a:latin typeface="Hiragino Kaku Gothic ProN"/>
              </a:rPr>
              <a:t>Musubi プラン別機能ガイド</a:t>
            </a:r>
          </a:p>
        </p:txBody>
      </p:sp>
      <p:sp>
        <p:nvSpPr>
          <p:cNvPr id="19" name="TextBox 18"/>
          <p:cNvSpPr txBox="1"/>
          <p:nvPr/>
        </p:nvSpPr>
        <p:spPr>
          <a:xfrm>
            <a:off x="10881360" y="6519672"/>
            <a:ext cx="822960" cy="274320"/>
          </a:xfrm>
          <a:prstGeom prst="rect">
            <a:avLst/>
          </a:prstGeom>
          <a:noFill/>
        </p:spPr>
        <p:txBody>
          <a:bodyPr wrap="square" anchor="t" lIns="0" rIns="0" tIns="0" bIns="0">
            <a:spAutoFit/>
          </a:bodyPr>
          <a:lstStyle/>
          <a:p>
            <a:pPr algn="r">
              <a:lnSpc>
                <a:spcPct val="115000"/>
              </a:lnSpc>
            </a:pPr>
            <a:r>
              <a:rPr sz="900" b="0" i="0">
                <a:solidFill>
                  <a:srgbClr val="9C9380"/>
                </a:solidFill>
                <a:latin typeface="Hiragino Kaku Gothic ProN"/>
              </a:rPr>
              <a:t>30</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8016"/>
          </a:xfrm>
          <a:prstGeom prst="rect">
            <a:avLst/>
          </a:prstGeom>
          <a:solidFill>
            <a:srgbClr val="1E4B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310896"/>
            <a:ext cx="7315200" cy="292608"/>
          </a:xfrm>
          <a:prstGeom prst="rect">
            <a:avLst/>
          </a:prstGeom>
          <a:noFill/>
        </p:spPr>
        <p:txBody>
          <a:bodyPr wrap="square" anchor="t" lIns="0" rIns="0" tIns="0" bIns="0">
            <a:spAutoFit/>
          </a:bodyPr>
          <a:lstStyle/>
          <a:p>
            <a:pPr algn="l">
              <a:lnSpc>
                <a:spcPct val="115000"/>
              </a:lnSpc>
            </a:pPr>
            <a:r>
              <a:rPr sz="1200" b="1" i="0">
                <a:solidFill>
                  <a:srgbClr val="A44823"/>
                </a:solidFill>
                <a:latin typeface="Hiragino Kaku Gothic ProN"/>
              </a:rPr>
              <a:t>機能詳細｜ネット予約</a:t>
            </a:r>
          </a:p>
        </p:txBody>
      </p:sp>
      <p:sp>
        <p:nvSpPr>
          <p:cNvPr id="5" name="TextBox 4"/>
          <p:cNvSpPr txBox="1"/>
          <p:nvPr/>
        </p:nvSpPr>
        <p:spPr>
          <a:xfrm>
            <a:off x="502920" y="566928"/>
            <a:ext cx="10515600" cy="640080"/>
          </a:xfrm>
          <a:prstGeom prst="rect">
            <a:avLst/>
          </a:prstGeom>
          <a:noFill/>
        </p:spPr>
        <p:txBody>
          <a:bodyPr wrap="square" anchor="t" lIns="0" rIns="0" tIns="0" bIns="0">
            <a:spAutoFit/>
          </a:bodyPr>
          <a:lstStyle/>
          <a:p>
            <a:pPr algn="l">
              <a:lnSpc>
                <a:spcPct val="115000"/>
              </a:lnSpc>
            </a:pPr>
            <a:r>
              <a:rPr sz="2600" b="1" i="0">
                <a:solidFill>
                  <a:srgbClr val="12332A"/>
                </a:solidFill>
                <a:latin typeface="Hiragino Kaku Gothic ProN"/>
              </a:rPr>
              <a:t>LINE予約導線</a:t>
            </a:r>
          </a:p>
        </p:txBody>
      </p:sp>
      <p:sp>
        <p:nvSpPr>
          <p:cNvPr id="6" name="Rectangle 5"/>
          <p:cNvSpPr/>
          <p:nvPr/>
        </p:nvSpPr>
        <p:spPr>
          <a:xfrm>
            <a:off x="502920" y="1170432"/>
            <a:ext cx="1005840" cy="38100"/>
          </a:xfrm>
          <a:prstGeom prst="rect">
            <a:avLst/>
          </a:prstGeom>
          <a:solidFill>
            <a:srgbClr val="C15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5938520" y="1412240"/>
            <a:ext cx="5816600" cy="4079239"/>
          </a:xfrm>
          <a:prstGeom prst="rect">
            <a:avLst/>
          </a:prstGeom>
          <a:solidFill>
            <a:srgbClr val="FFFFFF"/>
          </a:solidFill>
          <a:ln w="12700">
            <a:solidFill>
              <a:srgbClr val="E7DEC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line_reserve.jpg"/>
          <p:cNvPicPr>
            <a:picLocks noChangeAspect="1"/>
          </p:cNvPicPr>
          <p:nvPr/>
        </p:nvPicPr>
        <p:blipFill>
          <a:blip r:embed="rId2"/>
          <a:stretch>
            <a:fillRect/>
          </a:stretch>
        </p:blipFill>
        <p:spPr>
          <a:xfrm>
            <a:off x="5989320" y="1616320"/>
            <a:ext cx="5715000" cy="3671078"/>
          </a:xfrm>
          <a:prstGeom prst="rect">
            <a:avLst/>
          </a:prstGeom>
        </p:spPr>
      </p:pic>
      <p:sp>
        <p:nvSpPr>
          <p:cNvPr id="9" name="TextBox 8"/>
          <p:cNvSpPr txBox="1"/>
          <p:nvPr/>
        </p:nvSpPr>
        <p:spPr>
          <a:xfrm>
            <a:off x="5989320" y="5513832"/>
            <a:ext cx="5715000" cy="274320"/>
          </a:xfrm>
          <a:prstGeom prst="rect">
            <a:avLst/>
          </a:prstGeom>
          <a:noFill/>
        </p:spPr>
        <p:txBody>
          <a:bodyPr wrap="square" anchor="t" lIns="0" rIns="0" tIns="0" bIns="0">
            <a:spAutoFit/>
          </a:bodyPr>
          <a:lstStyle/>
          <a:p>
            <a:pPr algn="ctr">
              <a:lnSpc>
                <a:spcPct val="115000"/>
              </a:lnSpc>
            </a:pPr>
            <a:r>
              <a:rPr sz="950" b="0" i="1">
                <a:solidFill>
                  <a:srgbClr val="9C9380"/>
                </a:solidFill>
                <a:latin typeface="Hiragino Kaku Gothic ProN"/>
              </a:rPr>
              <a:t>画面はイメージです（LINEトーク画面のサンプル）</a:t>
            </a:r>
          </a:p>
        </p:txBody>
      </p:sp>
      <p:sp>
        <p:nvSpPr>
          <p:cNvPr id="10" name="TextBox 9"/>
          <p:cNvSpPr txBox="1"/>
          <p:nvPr/>
        </p:nvSpPr>
        <p:spPr>
          <a:xfrm>
            <a:off x="502920" y="141732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できること</a:t>
            </a:r>
          </a:p>
        </p:txBody>
      </p:sp>
      <p:sp>
        <p:nvSpPr>
          <p:cNvPr id="11" name="TextBox 10"/>
          <p:cNvSpPr txBox="1"/>
          <p:nvPr/>
        </p:nvSpPr>
        <p:spPr>
          <a:xfrm>
            <a:off x="502920" y="1764792"/>
            <a:ext cx="5029200" cy="155448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公式サイトから公式LINEでの予約導線を設置</a:t>
            </a:r>
          </a:p>
        </p:txBody>
      </p:sp>
      <p:sp>
        <p:nvSpPr>
          <p:cNvPr id="12" name="TextBox 11"/>
          <p:cNvSpPr txBox="1"/>
          <p:nvPr/>
        </p:nvSpPr>
        <p:spPr>
          <a:xfrm>
            <a:off x="502920" y="338328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お店にとってのメリット</a:t>
            </a:r>
          </a:p>
        </p:txBody>
      </p:sp>
      <p:sp>
        <p:nvSpPr>
          <p:cNvPr id="13" name="TextBox 12"/>
          <p:cNvSpPr txBox="1"/>
          <p:nvPr/>
        </p:nvSpPr>
        <p:spPr>
          <a:xfrm>
            <a:off x="502920" y="3730752"/>
            <a:ext cx="5029200" cy="146304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LINEに慣れたお客様が、普段使いのアプリからそのまま予約できる</a:t>
            </a:r>
          </a:p>
        </p:txBody>
      </p:sp>
      <p:sp>
        <p:nvSpPr>
          <p:cNvPr id="14" name="Rounded Rectangle 13"/>
          <p:cNvSpPr/>
          <p:nvPr/>
        </p:nvSpPr>
        <p:spPr>
          <a:xfrm>
            <a:off x="502920" y="5623560"/>
            <a:ext cx="5029200" cy="566928"/>
          </a:xfrm>
          <a:prstGeom prst="roundRect">
            <a:avLst>
              <a:gd name="adj" fmla="val 15000"/>
            </a:avLst>
          </a:prstGeom>
          <a:solidFill>
            <a:srgbClr val="DCE7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85800" y="5623560"/>
            <a:ext cx="1188720" cy="566928"/>
          </a:xfrm>
          <a:prstGeom prst="rect">
            <a:avLst/>
          </a:prstGeom>
          <a:noFill/>
        </p:spPr>
        <p:txBody>
          <a:bodyPr wrap="square" anchor="ctr" lIns="0" rIns="0" tIns="0" bIns="0">
            <a:spAutoFit/>
          </a:bodyPr>
          <a:lstStyle/>
          <a:p>
            <a:pPr algn="l">
              <a:lnSpc>
                <a:spcPct val="115000"/>
              </a:lnSpc>
            </a:pPr>
            <a:r>
              <a:rPr sz="1150" b="1" i="0">
                <a:solidFill>
                  <a:srgbClr val="12332A"/>
                </a:solidFill>
                <a:latin typeface="Hiragino Kaku Gothic ProN"/>
              </a:rPr>
              <a:t>対応プラン</a:t>
            </a:r>
          </a:p>
        </p:txBody>
      </p:sp>
      <p:sp>
        <p:nvSpPr>
          <p:cNvPr id="16" name="TextBox 15"/>
          <p:cNvSpPr txBox="1"/>
          <p:nvPr/>
        </p:nvSpPr>
        <p:spPr>
          <a:xfrm>
            <a:off x="1874520" y="5623560"/>
            <a:ext cx="3474720" cy="566928"/>
          </a:xfrm>
          <a:prstGeom prst="rect">
            <a:avLst/>
          </a:prstGeom>
          <a:noFill/>
        </p:spPr>
        <p:txBody>
          <a:bodyPr wrap="square" anchor="ctr" lIns="0" rIns="0" tIns="0" bIns="0">
            <a:spAutoFit/>
          </a:bodyPr>
          <a:lstStyle/>
          <a:p>
            <a:pPr algn="l">
              <a:lnSpc>
                <a:spcPct val="115000"/>
              </a:lnSpc>
            </a:pPr>
            <a:r>
              <a:rPr sz="1250" b="1" i="0">
                <a:solidFill>
                  <a:srgbClr val="12332A"/>
                </a:solidFill>
                <a:latin typeface="Hiragino Kaku Gothic ProN"/>
              </a:rPr>
              <a:t>スタンダード／プレミアム（カスタムは個別相談）</a:t>
            </a:r>
          </a:p>
        </p:txBody>
      </p:sp>
      <p:sp>
        <p:nvSpPr>
          <p:cNvPr id="17" name="TextBox 16"/>
          <p:cNvSpPr txBox="1"/>
          <p:nvPr/>
        </p:nvSpPr>
        <p:spPr>
          <a:xfrm>
            <a:off x="502920" y="6519672"/>
            <a:ext cx="5486400" cy="274320"/>
          </a:xfrm>
          <a:prstGeom prst="rect">
            <a:avLst/>
          </a:prstGeom>
          <a:noFill/>
        </p:spPr>
        <p:txBody>
          <a:bodyPr wrap="square" anchor="t" lIns="0" rIns="0" tIns="0" bIns="0">
            <a:spAutoFit/>
          </a:bodyPr>
          <a:lstStyle/>
          <a:p>
            <a:pPr algn="l">
              <a:lnSpc>
                <a:spcPct val="115000"/>
              </a:lnSpc>
            </a:pPr>
            <a:r>
              <a:rPr sz="900" b="0" i="0">
                <a:solidFill>
                  <a:srgbClr val="9C9380"/>
                </a:solidFill>
                <a:latin typeface="Hiragino Kaku Gothic ProN"/>
              </a:rPr>
              <a:t>Musubi プラン別機能ガイド</a:t>
            </a:r>
          </a:p>
        </p:txBody>
      </p:sp>
      <p:sp>
        <p:nvSpPr>
          <p:cNvPr id="18" name="TextBox 17"/>
          <p:cNvSpPr txBox="1"/>
          <p:nvPr/>
        </p:nvSpPr>
        <p:spPr>
          <a:xfrm>
            <a:off x="10881360" y="6519672"/>
            <a:ext cx="822960" cy="274320"/>
          </a:xfrm>
          <a:prstGeom prst="rect">
            <a:avLst/>
          </a:prstGeom>
          <a:noFill/>
        </p:spPr>
        <p:txBody>
          <a:bodyPr wrap="square" anchor="t" lIns="0" rIns="0" tIns="0" bIns="0">
            <a:spAutoFit/>
          </a:bodyPr>
          <a:lstStyle/>
          <a:p>
            <a:pPr algn="r">
              <a:lnSpc>
                <a:spcPct val="115000"/>
              </a:lnSpc>
            </a:pPr>
            <a:r>
              <a:rPr sz="900" b="0" i="0">
                <a:solidFill>
                  <a:srgbClr val="9C9380"/>
                </a:solidFill>
                <a:latin typeface="Hiragino Kaku Gothic ProN"/>
              </a:rPr>
              <a:t>31</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8016"/>
          </a:xfrm>
          <a:prstGeom prst="rect">
            <a:avLst/>
          </a:prstGeom>
          <a:solidFill>
            <a:srgbClr val="1E4B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310896"/>
            <a:ext cx="7315200" cy="292608"/>
          </a:xfrm>
          <a:prstGeom prst="rect">
            <a:avLst/>
          </a:prstGeom>
          <a:noFill/>
        </p:spPr>
        <p:txBody>
          <a:bodyPr wrap="square" anchor="t" lIns="0" rIns="0" tIns="0" bIns="0">
            <a:spAutoFit/>
          </a:bodyPr>
          <a:lstStyle/>
          <a:p>
            <a:pPr algn="l">
              <a:lnSpc>
                <a:spcPct val="115000"/>
              </a:lnSpc>
            </a:pPr>
            <a:r>
              <a:rPr sz="1200" b="1" i="0">
                <a:solidFill>
                  <a:srgbClr val="A44823"/>
                </a:solidFill>
                <a:latin typeface="Hiragino Kaku Gothic ProN"/>
              </a:rPr>
              <a:t>機能詳細｜ネット予約</a:t>
            </a:r>
          </a:p>
        </p:txBody>
      </p:sp>
      <p:sp>
        <p:nvSpPr>
          <p:cNvPr id="5" name="TextBox 4"/>
          <p:cNvSpPr txBox="1"/>
          <p:nvPr/>
        </p:nvSpPr>
        <p:spPr>
          <a:xfrm>
            <a:off x="502920" y="566928"/>
            <a:ext cx="10515600" cy="640080"/>
          </a:xfrm>
          <a:prstGeom prst="rect">
            <a:avLst/>
          </a:prstGeom>
          <a:noFill/>
        </p:spPr>
        <p:txBody>
          <a:bodyPr wrap="square" anchor="t" lIns="0" rIns="0" tIns="0" bIns="0">
            <a:spAutoFit/>
          </a:bodyPr>
          <a:lstStyle/>
          <a:p>
            <a:pPr algn="l">
              <a:lnSpc>
                <a:spcPct val="115000"/>
              </a:lnSpc>
            </a:pPr>
            <a:r>
              <a:rPr sz="2600" b="1" i="0">
                <a:solidFill>
                  <a:srgbClr val="12332A"/>
                </a:solidFill>
                <a:latin typeface="Hiragino Kaku Gothic ProN"/>
              </a:rPr>
              <a:t>食べログ／ホットペッパー等の予約通知メール自動取込</a:t>
            </a:r>
          </a:p>
        </p:txBody>
      </p:sp>
      <p:sp>
        <p:nvSpPr>
          <p:cNvPr id="6" name="Rectangle 5"/>
          <p:cNvSpPr/>
          <p:nvPr/>
        </p:nvSpPr>
        <p:spPr>
          <a:xfrm>
            <a:off x="502920" y="1170432"/>
            <a:ext cx="1005840" cy="38100"/>
          </a:xfrm>
          <a:prstGeom prst="rect">
            <a:avLst/>
          </a:prstGeom>
          <a:solidFill>
            <a:srgbClr val="C15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5938520" y="1412240"/>
            <a:ext cx="5816600" cy="4079239"/>
          </a:xfrm>
          <a:prstGeom prst="rect">
            <a:avLst/>
          </a:prstGeom>
          <a:solidFill>
            <a:srgbClr val="FFFFFF"/>
          </a:solidFill>
          <a:ln w="12700">
            <a:solidFill>
              <a:srgbClr val="E7DEC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import_reservation.jpg"/>
          <p:cNvPicPr>
            <a:picLocks noChangeAspect="1"/>
          </p:cNvPicPr>
          <p:nvPr/>
        </p:nvPicPr>
        <p:blipFill>
          <a:blip r:embed="rId2"/>
          <a:stretch>
            <a:fillRect/>
          </a:stretch>
        </p:blipFill>
        <p:spPr>
          <a:xfrm>
            <a:off x="5989320" y="2609693"/>
            <a:ext cx="5715000" cy="1684332"/>
          </a:xfrm>
          <a:prstGeom prst="rect">
            <a:avLst/>
          </a:prstGeom>
        </p:spPr>
      </p:pic>
      <p:sp>
        <p:nvSpPr>
          <p:cNvPr id="9" name="TextBox 8"/>
          <p:cNvSpPr txBox="1"/>
          <p:nvPr/>
        </p:nvSpPr>
        <p:spPr>
          <a:xfrm>
            <a:off x="5989320" y="5513832"/>
            <a:ext cx="5715000" cy="274320"/>
          </a:xfrm>
          <a:prstGeom prst="rect">
            <a:avLst/>
          </a:prstGeom>
          <a:noFill/>
        </p:spPr>
        <p:txBody>
          <a:bodyPr wrap="square" anchor="t" lIns="0" rIns="0" tIns="0" bIns="0">
            <a:spAutoFit/>
          </a:bodyPr>
          <a:lstStyle/>
          <a:p>
            <a:pPr algn="ctr">
              <a:lnSpc>
                <a:spcPct val="115000"/>
              </a:lnSpc>
            </a:pPr>
            <a:r>
              <a:rPr sz="950" b="0" i="1">
                <a:solidFill>
                  <a:srgbClr val="9C9380"/>
                </a:solidFill>
                <a:latin typeface="Hiragino Kaku Gothic ProN"/>
              </a:rPr>
              <a:t>画面はイメージです（処理の流れを示す図解）</a:t>
            </a:r>
          </a:p>
        </p:txBody>
      </p:sp>
      <p:sp>
        <p:nvSpPr>
          <p:cNvPr id="10" name="TextBox 9"/>
          <p:cNvSpPr txBox="1"/>
          <p:nvPr/>
        </p:nvSpPr>
        <p:spPr>
          <a:xfrm>
            <a:off x="502920" y="141732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できること</a:t>
            </a:r>
          </a:p>
        </p:txBody>
      </p:sp>
      <p:sp>
        <p:nvSpPr>
          <p:cNvPr id="11" name="TextBox 10"/>
          <p:cNvSpPr txBox="1"/>
          <p:nvPr/>
        </p:nvSpPr>
        <p:spPr>
          <a:xfrm>
            <a:off x="502920" y="1764792"/>
            <a:ext cx="5029200" cy="155448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グルメサイト経由の予約通知メールを自動で取り込み、予約情報として反映</a:t>
            </a:r>
          </a:p>
        </p:txBody>
      </p:sp>
      <p:sp>
        <p:nvSpPr>
          <p:cNvPr id="12" name="TextBox 11"/>
          <p:cNvSpPr txBox="1"/>
          <p:nvPr/>
        </p:nvSpPr>
        <p:spPr>
          <a:xfrm>
            <a:off x="502920" y="338328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お店にとってのメリット</a:t>
            </a:r>
          </a:p>
        </p:txBody>
      </p:sp>
      <p:sp>
        <p:nvSpPr>
          <p:cNvPr id="13" name="TextBox 12"/>
          <p:cNvSpPr txBox="1"/>
          <p:nvPr/>
        </p:nvSpPr>
        <p:spPr>
          <a:xfrm>
            <a:off x="502920" y="3730752"/>
            <a:ext cx="5029200" cy="146304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複数の予約経路（自社サイト・グルメサイト）をまとめて把握でき、二重予約を防ぎやすい</a:t>
            </a:r>
          </a:p>
        </p:txBody>
      </p:sp>
      <p:sp>
        <p:nvSpPr>
          <p:cNvPr id="14" name="Rounded Rectangle 13"/>
          <p:cNvSpPr/>
          <p:nvPr/>
        </p:nvSpPr>
        <p:spPr>
          <a:xfrm>
            <a:off x="502920" y="5440680"/>
            <a:ext cx="5029200" cy="566928"/>
          </a:xfrm>
          <a:prstGeom prst="roundRect">
            <a:avLst>
              <a:gd name="adj" fmla="val 15000"/>
            </a:avLst>
          </a:prstGeom>
          <a:solidFill>
            <a:srgbClr val="DCE7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85800" y="5440680"/>
            <a:ext cx="1188720" cy="566928"/>
          </a:xfrm>
          <a:prstGeom prst="rect">
            <a:avLst/>
          </a:prstGeom>
          <a:noFill/>
        </p:spPr>
        <p:txBody>
          <a:bodyPr wrap="square" anchor="ctr" lIns="0" rIns="0" tIns="0" bIns="0">
            <a:spAutoFit/>
          </a:bodyPr>
          <a:lstStyle/>
          <a:p>
            <a:pPr algn="l">
              <a:lnSpc>
                <a:spcPct val="115000"/>
              </a:lnSpc>
            </a:pPr>
            <a:r>
              <a:rPr sz="1150" b="1" i="0">
                <a:solidFill>
                  <a:srgbClr val="12332A"/>
                </a:solidFill>
                <a:latin typeface="Hiragino Kaku Gothic ProN"/>
              </a:rPr>
              <a:t>対応プラン</a:t>
            </a:r>
          </a:p>
        </p:txBody>
      </p:sp>
      <p:sp>
        <p:nvSpPr>
          <p:cNvPr id="16" name="TextBox 15"/>
          <p:cNvSpPr txBox="1"/>
          <p:nvPr/>
        </p:nvSpPr>
        <p:spPr>
          <a:xfrm>
            <a:off x="1874520" y="5440680"/>
            <a:ext cx="3474720" cy="566928"/>
          </a:xfrm>
          <a:prstGeom prst="rect">
            <a:avLst/>
          </a:prstGeom>
          <a:noFill/>
        </p:spPr>
        <p:txBody>
          <a:bodyPr wrap="square" anchor="ctr" lIns="0" rIns="0" tIns="0" bIns="0">
            <a:spAutoFit/>
          </a:bodyPr>
          <a:lstStyle/>
          <a:p>
            <a:pPr algn="l">
              <a:lnSpc>
                <a:spcPct val="115000"/>
              </a:lnSpc>
            </a:pPr>
            <a:r>
              <a:rPr sz="1250" b="1" i="0">
                <a:solidFill>
                  <a:srgbClr val="12332A"/>
                </a:solidFill>
                <a:latin typeface="Hiragino Kaku Gothic ProN"/>
              </a:rPr>
              <a:t>プレミアム（カスタムは個別相談）</a:t>
            </a:r>
          </a:p>
        </p:txBody>
      </p:sp>
      <p:sp>
        <p:nvSpPr>
          <p:cNvPr id="17" name="TextBox 16"/>
          <p:cNvSpPr txBox="1"/>
          <p:nvPr/>
        </p:nvSpPr>
        <p:spPr>
          <a:xfrm>
            <a:off x="502920" y="6080760"/>
            <a:ext cx="5029200" cy="320040"/>
          </a:xfrm>
          <a:prstGeom prst="rect">
            <a:avLst/>
          </a:prstGeom>
          <a:noFill/>
        </p:spPr>
        <p:txBody>
          <a:bodyPr wrap="square" anchor="t" lIns="0" rIns="0" tIns="0" bIns="0">
            <a:spAutoFit/>
          </a:bodyPr>
          <a:lstStyle/>
          <a:p>
            <a:pPr algn="l">
              <a:lnSpc>
                <a:spcPct val="115000"/>
              </a:lnSpc>
            </a:pPr>
            <a:r>
              <a:rPr sz="950" b="0" i="1">
                <a:solidFill>
                  <a:srgbClr val="A44823"/>
                </a:solidFill>
                <a:latin typeface="Hiragino Kaku Gothic ProN"/>
              </a:rPr>
              <a:t>※ ネット予約自体はスタンダードでもご利用いただけます。予約通知メールの自動取込はプレミアム以上の機能です。</a:t>
            </a:r>
          </a:p>
        </p:txBody>
      </p:sp>
      <p:sp>
        <p:nvSpPr>
          <p:cNvPr id="18" name="TextBox 17"/>
          <p:cNvSpPr txBox="1"/>
          <p:nvPr/>
        </p:nvSpPr>
        <p:spPr>
          <a:xfrm>
            <a:off x="502920" y="6519672"/>
            <a:ext cx="5486400" cy="274320"/>
          </a:xfrm>
          <a:prstGeom prst="rect">
            <a:avLst/>
          </a:prstGeom>
          <a:noFill/>
        </p:spPr>
        <p:txBody>
          <a:bodyPr wrap="square" anchor="t" lIns="0" rIns="0" tIns="0" bIns="0">
            <a:spAutoFit/>
          </a:bodyPr>
          <a:lstStyle/>
          <a:p>
            <a:pPr algn="l">
              <a:lnSpc>
                <a:spcPct val="115000"/>
              </a:lnSpc>
            </a:pPr>
            <a:r>
              <a:rPr sz="900" b="0" i="0">
                <a:solidFill>
                  <a:srgbClr val="9C9380"/>
                </a:solidFill>
                <a:latin typeface="Hiragino Kaku Gothic ProN"/>
              </a:rPr>
              <a:t>Musubi プラン別機能ガイド</a:t>
            </a:r>
          </a:p>
        </p:txBody>
      </p:sp>
      <p:sp>
        <p:nvSpPr>
          <p:cNvPr id="19" name="TextBox 18"/>
          <p:cNvSpPr txBox="1"/>
          <p:nvPr/>
        </p:nvSpPr>
        <p:spPr>
          <a:xfrm>
            <a:off x="10881360" y="6519672"/>
            <a:ext cx="822960" cy="274320"/>
          </a:xfrm>
          <a:prstGeom prst="rect">
            <a:avLst/>
          </a:prstGeom>
          <a:noFill/>
        </p:spPr>
        <p:txBody>
          <a:bodyPr wrap="square" anchor="t" lIns="0" rIns="0" tIns="0" bIns="0">
            <a:spAutoFit/>
          </a:bodyPr>
          <a:lstStyle/>
          <a:p>
            <a:pPr algn="r">
              <a:lnSpc>
                <a:spcPct val="115000"/>
              </a:lnSpc>
            </a:pPr>
            <a:r>
              <a:rPr sz="900" b="0" i="0">
                <a:solidFill>
                  <a:srgbClr val="9C9380"/>
                </a:solidFill>
                <a:latin typeface="Hiragino Kaku Gothic ProN"/>
              </a:rPr>
              <a:t>32</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8016"/>
          </a:xfrm>
          <a:prstGeom prst="rect">
            <a:avLst/>
          </a:prstGeom>
          <a:solidFill>
            <a:srgbClr val="1E4B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310896"/>
            <a:ext cx="7315200" cy="292608"/>
          </a:xfrm>
          <a:prstGeom prst="rect">
            <a:avLst/>
          </a:prstGeom>
          <a:noFill/>
        </p:spPr>
        <p:txBody>
          <a:bodyPr wrap="square" anchor="t" lIns="0" rIns="0" tIns="0" bIns="0">
            <a:spAutoFit/>
          </a:bodyPr>
          <a:lstStyle/>
          <a:p>
            <a:pPr algn="l">
              <a:lnSpc>
                <a:spcPct val="115000"/>
              </a:lnSpc>
            </a:pPr>
            <a:r>
              <a:rPr sz="1200" b="1" i="0">
                <a:solidFill>
                  <a:srgbClr val="A44823"/>
                </a:solidFill>
                <a:latin typeface="Hiragino Kaku Gothic ProN"/>
              </a:rPr>
              <a:t>機能詳細｜ネット予約</a:t>
            </a:r>
          </a:p>
        </p:txBody>
      </p:sp>
      <p:sp>
        <p:nvSpPr>
          <p:cNvPr id="5" name="TextBox 4"/>
          <p:cNvSpPr txBox="1"/>
          <p:nvPr/>
        </p:nvSpPr>
        <p:spPr>
          <a:xfrm>
            <a:off x="502920" y="566928"/>
            <a:ext cx="10515600" cy="640080"/>
          </a:xfrm>
          <a:prstGeom prst="rect">
            <a:avLst/>
          </a:prstGeom>
          <a:noFill/>
        </p:spPr>
        <p:txBody>
          <a:bodyPr wrap="square" anchor="t" lIns="0" rIns="0" tIns="0" bIns="0">
            <a:spAutoFit/>
          </a:bodyPr>
          <a:lstStyle/>
          <a:p>
            <a:pPr algn="l">
              <a:lnSpc>
                <a:spcPct val="115000"/>
              </a:lnSpc>
            </a:pPr>
            <a:r>
              <a:rPr sz="2600" b="1" i="0">
                <a:solidFill>
                  <a:srgbClr val="12332A"/>
                </a:solidFill>
                <a:latin typeface="Hiragino Kaku Gothic ProN"/>
              </a:rPr>
              <a:t>ポータルの予約管理画面（手動追加・キャンセル・来店記録）</a:t>
            </a:r>
          </a:p>
        </p:txBody>
      </p:sp>
      <p:sp>
        <p:nvSpPr>
          <p:cNvPr id="6" name="Rectangle 5"/>
          <p:cNvSpPr/>
          <p:nvPr/>
        </p:nvSpPr>
        <p:spPr>
          <a:xfrm>
            <a:off x="502920" y="1170432"/>
            <a:ext cx="1005840" cy="38100"/>
          </a:xfrm>
          <a:prstGeom prst="rect">
            <a:avLst/>
          </a:prstGeom>
          <a:solidFill>
            <a:srgbClr val="C15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5938520" y="1412240"/>
            <a:ext cx="5816600" cy="4079239"/>
          </a:xfrm>
          <a:prstGeom prst="rect">
            <a:avLst/>
          </a:prstGeom>
          <a:solidFill>
            <a:srgbClr val="FFFFFF"/>
          </a:solidFill>
          <a:ln w="12700">
            <a:solidFill>
              <a:srgbClr val="E7DEC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rtal_reservations.jpg"/>
          <p:cNvPicPr>
            <a:picLocks noChangeAspect="1"/>
          </p:cNvPicPr>
          <p:nvPr/>
        </p:nvPicPr>
        <p:blipFill>
          <a:blip r:embed="rId2"/>
          <a:stretch>
            <a:fillRect/>
          </a:stretch>
        </p:blipFill>
        <p:spPr>
          <a:xfrm>
            <a:off x="5989320" y="1915159"/>
            <a:ext cx="5715000" cy="3073400"/>
          </a:xfrm>
          <a:prstGeom prst="rect">
            <a:avLst/>
          </a:prstGeom>
        </p:spPr>
      </p:pic>
      <p:sp>
        <p:nvSpPr>
          <p:cNvPr id="9" name="TextBox 8"/>
          <p:cNvSpPr txBox="1"/>
          <p:nvPr/>
        </p:nvSpPr>
        <p:spPr>
          <a:xfrm>
            <a:off x="5989320" y="5513832"/>
            <a:ext cx="5715000" cy="274320"/>
          </a:xfrm>
          <a:prstGeom prst="rect">
            <a:avLst/>
          </a:prstGeom>
          <a:noFill/>
        </p:spPr>
        <p:txBody>
          <a:bodyPr wrap="square" anchor="t" lIns="0" rIns="0" tIns="0" bIns="0">
            <a:spAutoFit/>
          </a:bodyPr>
          <a:lstStyle/>
          <a:p>
            <a:pPr algn="ctr">
              <a:lnSpc>
                <a:spcPct val="115000"/>
              </a:lnSpc>
            </a:pPr>
            <a:r>
              <a:rPr sz="950" b="0" i="1">
                <a:solidFill>
                  <a:srgbClr val="9C9380"/>
                </a:solidFill>
                <a:latin typeface="Hiragino Kaku Gothic ProN"/>
              </a:rPr>
              <a:t>ポータル 予約管理画面（モックデータ）</a:t>
            </a:r>
          </a:p>
        </p:txBody>
      </p:sp>
      <p:sp>
        <p:nvSpPr>
          <p:cNvPr id="10" name="TextBox 9"/>
          <p:cNvSpPr txBox="1"/>
          <p:nvPr/>
        </p:nvSpPr>
        <p:spPr>
          <a:xfrm>
            <a:off x="502920" y="141732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できること</a:t>
            </a:r>
          </a:p>
        </p:txBody>
      </p:sp>
      <p:sp>
        <p:nvSpPr>
          <p:cNvPr id="11" name="TextBox 10"/>
          <p:cNvSpPr txBox="1"/>
          <p:nvPr/>
        </p:nvSpPr>
        <p:spPr>
          <a:xfrm>
            <a:off x="502920" y="1764792"/>
            <a:ext cx="5029200" cy="155448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電話予約の手動追加、キャンセル処理、来店記録の管理をポータル画面で一元管理</a:t>
            </a:r>
          </a:p>
        </p:txBody>
      </p:sp>
      <p:sp>
        <p:nvSpPr>
          <p:cNvPr id="12" name="TextBox 11"/>
          <p:cNvSpPr txBox="1"/>
          <p:nvPr/>
        </p:nvSpPr>
        <p:spPr>
          <a:xfrm>
            <a:off x="502920" y="338328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お店にとってのメリット</a:t>
            </a:r>
          </a:p>
        </p:txBody>
      </p:sp>
      <p:sp>
        <p:nvSpPr>
          <p:cNvPr id="13" name="TextBox 12"/>
          <p:cNvSpPr txBox="1"/>
          <p:nvPr/>
        </p:nvSpPr>
        <p:spPr>
          <a:xfrm>
            <a:off x="502920" y="3730752"/>
            <a:ext cx="5029200" cy="146304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電話予約とネット予約を1つの画面で管理でき、予約台帳を二重管理しなくて済む</a:t>
            </a:r>
          </a:p>
        </p:txBody>
      </p:sp>
      <p:sp>
        <p:nvSpPr>
          <p:cNvPr id="14" name="Rounded Rectangle 13"/>
          <p:cNvSpPr/>
          <p:nvPr/>
        </p:nvSpPr>
        <p:spPr>
          <a:xfrm>
            <a:off x="502920" y="5623560"/>
            <a:ext cx="5029200" cy="566928"/>
          </a:xfrm>
          <a:prstGeom prst="roundRect">
            <a:avLst>
              <a:gd name="adj" fmla="val 15000"/>
            </a:avLst>
          </a:prstGeom>
          <a:solidFill>
            <a:srgbClr val="DCE7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85800" y="5623560"/>
            <a:ext cx="1188720" cy="566928"/>
          </a:xfrm>
          <a:prstGeom prst="rect">
            <a:avLst/>
          </a:prstGeom>
          <a:noFill/>
        </p:spPr>
        <p:txBody>
          <a:bodyPr wrap="square" anchor="ctr" lIns="0" rIns="0" tIns="0" bIns="0">
            <a:spAutoFit/>
          </a:bodyPr>
          <a:lstStyle/>
          <a:p>
            <a:pPr algn="l">
              <a:lnSpc>
                <a:spcPct val="115000"/>
              </a:lnSpc>
            </a:pPr>
            <a:r>
              <a:rPr sz="1150" b="1" i="0">
                <a:solidFill>
                  <a:srgbClr val="12332A"/>
                </a:solidFill>
                <a:latin typeface="Hiragino Kaku Gothic ProN"/>
              </a:rPr>
              <a:t>対応プラン</a:t>
            </a:r>
          </a:p>
        </p:txBody>
      </p:sp>
      <p:sp>
        <p:nvSpPr>
          <p:cNvPr id="16" name="TextBox 15"/>
          <p:cNvSpPr txBox="1"/>
          <p:nvPr/>
        </p:nvSpPr>
        <p:spPr>
          <a:xfrm>
            <a:off x="1874520" y="5623560"/>
            <a:ext cx="3474720" cy="566928"/>
          </a:xfrm>
          <a:prstGeom prst="rect">
            <a:avLst/>
          </a:prstGeom>
          <a:noFill/>
        </p:spPr>
        <p:txBody>
          <a:bodyPr wrap="square" anchor="ctr" lIns="0" rIns="0" tIns="0" bIns="0">
            <a:spAutoFit/>
          </a:bodyPr>
          <a:lstStyle/>
          <a:p>
            <a:pPr algn="l">
              <a:lnSpc>
                <a:spcPct val="115000"/>
              </a:lnSpc>
            </a:pPr>
            <a:r>
              <a:rPr sz="1250" b="1" i="0">
                <a:solidFill>
                  <a:srgbClr val="12332A"/>
                </a:solidFill>
                <a:latin typeface="Hiragino Kaku Gothic ProN"/>
              </a:rPr>
              <a:t>スタンダード／プレミアム（カスタムは個別相談）</a:t>
            </a:r>
          </a:p>
        </p:txBody>
      </p:sp>
      <p:sp>
        <p:nvSpPr>
          <p:cNvPr id="17" name="TextBox 16"/>
          <p:cNvSpPr txBox="1"/>
          <p:nvPr/>
        </p:nvSpPr>
        <p:spPr>
          <a:xfrm>
            <a:off x="502920" y="6519672"/>
            <a:ext cx="5486400" cy="274320"/>
          </a:xfrm>
          <a:prstGeom prst="rect">
            <a:avLst/>
          </a:prstGeom>
          <a:noFill/>
        </p:spPr>
        <p:txBody>
          <a:bodyPr wrap="square" anchor="t" lIns="0" rIns="0" tIns="0" bIns="0">
            <a:spAutoFit/>
          </a:bodyPr>
          <a:lstStyle/>
          <a:p>
            <a:pPr algn="l">
              <a:lnSpc>
                <a:spcPct val="115000"/>
              </a:lnSpc>
            </a:pPr>
            <a:r>
              <a:rPr sz="900" b="0" i="0">
                <a:solidFill>
                  <a:srgbClr val="9C9380"/>
                </a:solidFill>
                <a:latin typeface="Hiragino Kaku Gothic ProN"/>
              </a:rPr>
              <a:t>Musubi プラン別機能ガイド</a:t>
            </a:r>
          </a:p>
        </p:txBody>
      </p:sp>
      <p:sp>
        <p:nvSpPr>
          <p:cNvPr id="18" name="TextBox 17"/>
          <p:cNvSpPr txBox="1"/>
          <p:nvPr/>
        </p:nvSpPr>
        <p:spPr>
          <a:xfrm>
            <a:off x="10881360" y="6519672"/>
            <a:ext cx="822960" cy="274320"/>
          </a:xfrm>
          <a:prstGeom prst="rect">
            <a:avLst/>
          </a:prstGeom>
          <a:noFill/>
        </p:spPr>
        <p:txBody>
          <a:bodyPr wrap="square" anchor="t" lIns="0" rIns="0" tIns="0" bIns="0">
            <a:spAutoFit/>
          </a:bodyPr>
          <a:lstStyle/>
          <a:p>
            <a:pPr algn="r">
              <a:lnSpc>
                <a:spcPct val="115000"/>
              </a:lnSpc>
            </a:pPr>
            <a:r>
              <a:rPr sz="900" b="0" i="0">
                <a:solidFill>
                  <a:srgbClr val="9C9380"/>
                </a:solidFill>
                <a:latin typeface="Hiragino Kaku Gothic ProN"/>
              </a:rPr>
              <a:t>33</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8016"/>
          </a:xfrm>
          <a:prstGeom prst="rect">
            <a:avLst/>
          </a:prstGeom>
          <a:solidFill>
            <a:srgbClr val="1E4B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310896"/>
            <a:ext cx="7315200" cy="292608"/>
          </a:xfrm>
          <a:prstGeom prst="rect">
            <a:avLst/>
          </a:prstGeom>
          <a:noFill/>
        </p:spPr>
        <p:txBody>
          <a:bodyPr wrap="square" anchor="t" lIns="0" rIns="0" tIns="0" bIns="0">
            <a:spAutoFit/>
          </a:bodyPr>
          <a:lstStyle/>
          <a:p>
            <a:pPr algn="l">
              <a:lnSpc>
                <a:spcPct val="115000"/>
              </a:lnSpc>
            </a:pPr>
            <a:r>
              <a:rPr sz="1200" b="1" i="0">
                <a:solidFill>
                  <a:srgbClr val="A44823"/>
                </a:solidFill>
                <a:latin typeface="Hiragino Kaku Gothic ProN"/>
              </a:rPr>
              <a:t>機能詳細｜ネット予約</a:t>
            </a:r>
          </a:p>
        </p:txBody>
      </p:sp>
      <p:sp>
        <p:nvSpPr>
          <p:cNvPr id="5" name="TextBox 4"/>
          <p:cNvSpPr txBox="1"/>
          <p:nvPr/>
        </p:nvSpPr>
        <p:spPr>
          <a:xfrm>
            <a:off x="502920" y="566928"/>
            <a:ext cx="10515600" cy="640080"/>
          </a:xfrm>
          <a:prstGeom prst="rect">
            <a:avLst/>
          </a:prstGeom>
          <a:noFill/>
        </p:spPr>
        <p:txBody>
          <a:bodyPr wrap="square" anchor="t" lIns="0" rIns="0" tIns="0" bIns="0">
            <a:spAutoFit/>
          </a:bodyPr>
          <a:lstStyle/>
          <a:p>
            <a:pPr algn="l">
              <a:lnSpc>
                <a:spcPct val="115000"/>
              </a:lnSpc>
            </a:pPr>
            <a:r>
              <a:rPr sz="2600" b="1" i="0">
                <a:solidFill>
                  <a:srgbClr val="12332A"/>
                </a:solidFill>
                <a:latin typeface="Hiragino Kaku Gothic ProN"/>
              </a:rPr>
              <a:t>臨時休業日設定（サイトのカレンダーに即反映）</a:t>
            </a:r>
          </a:p>
        </p:txBody>
      </p:sp>
      <p:sp>
        <p:nvSpPr>
          <p:cNvPr id="6" name="Rectangle 5"/>
          <p:cNvSpPr/>
          <p:nvPr/>
        </p:nvSpPr>
        <p:spPr>
          <a:xfrm>
            <a:off x="502920" y="1170432"/>
            <a:ext cx="1005840" cy="38100"/>
          </a:xfrm>
          <a:prstGeom prst="rect">
            <a:avLst/>
          </a:prstGeom>
          <a:solidFill>
            <a:srgbClr val="C15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5938520" y="1412240"/>
            <a:ext cx="5816600" cy="4079239"/>
          </a:xfrm>
          <a:prstGeom prst="rect">
            <a:avLst/>
          </a:prstGeom>
          <a:solidFill>
            <a:srgbClr val="FFFFFF"/>
          </a:solidFill>
          <a:ln w="12700">
            <a:solidFill>
              <a:srgbClr val="E7DEC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closure_setting.jpg"/>
          <p:cNvPicPr>
            <a:picLocks noChangeAspect="1"/>
          </p:cNvPicPr>
          <p:nvPr/>
        </p:nvPicPr>
        <p:blipFill>
          <a:blip r:embed="rId2"/>
          <a:stretch>
            <a:fillRect/>
          </a:stretch>
        </p:blipFill>
        <p:spPr>
          <a:xfrm>
            <a:off x="5989320" y="1978286"/>
            <a:ext cx="5715000" cy="2947147"/>
          </a:xfrm>
          <a:prstGeom prst="rect">
            <a:avLst/>
          </a:prstGeom>
        </p:spPr>
      </p:pic>
      <p:sp>
        <p:nvSpPr>
          <p:cNvPr id="9" name="TextBox 8"/>
          <p:cNvSpPr txBox="1"/>
          <p:nvPr/>
        </p:nvSpPr>
        <p:spPr>
          <a:xfrm>
            <a:off x="5989320" y="5513832"/>
            <a:ext cx="5715000" cy="274320"/>
          </a:xfrm>
          <a:prstGeom prst="rect">
            <a:avLst/>
          </a:prstGeom>
          <a:noFill/>
        </p:spPr>
        <p:txBody>
          <a:bodyPr wrap="square" anchor="t" lIns="0" rIns="0" tIns="0" bIns="0">
            <a:spAutoFit/>
          </a:bodyPr>
          <a:lstStyle/>
          <a:p>
            <a:pPr algn="ctr">
              <a:lnSpc>
                <a:spcPct val="115000"/>
              </a:lnSpc>
            </a:pPr>
            <a:r>
              <a:rPr sz="950" b="0" i="1">
                <a:solidFill>
                  <a:srgbClr val="9C9380"/>
                </a:solidFill>
                <a:latin typeface="Hiragino Kaku Gothic ProN"/>
              </a:rPr>
              <a:t>ポータル 予約管理画面より（モックデータ）</a:t>
            </a:r>
          </a:p>
        </p:txBody>
      </p:sp>
      <p:sp>
        <p:nvSpPr>
          <p:cNvPr id="10" name="TextBox 9"/>
          <p:cNvSpPr txBox="1"/>
          <p:nvPr/>
        </p:nvSpPr>
        <p:spPr>
          <a:xfrm>
            <a:off x="502920" y="141732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できること</a:t>
            </a:r>
          </a:p>
        </p:txBody>
      </p:sp>
      <p:sp>
        <p:nvSpPr>
          <p:cNvPr id="11" name="TextBox 10"/>
          <p:cNvSpPr txBox="1"/>
          <p:nvPr/>
        </p:nvSpPr>
        <p:spPr>
          <a:xfrm>
            <a:off x="502920" y="1764792"/>
            <a:ext cx="5029200" cy="155448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臨時休業日をポータルから設定すると、サイトの予約カレンダーに即時反映</a:t>
            </a:r>
          </a:p>
        </p:txBody>
      </p:sp>
      <p:sp>
        <p:nvSpPr>
          <p:cNvPr id="12" name="TextBox 11"/>
          <p:cNvSpPr txBox="1"/>
          <p:nvPr/>
        </p:nvSpPr>
        <p:spPr>
          <a:xfrm>
            <a:off x="502920" y="338328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お店にとってのメリット</a:t>
            </a:r>
          </a:p>
        </p:txBody>
      </p:sp>
      <p:sp>
        <p:nvSpPr>
          <p:cNvPr id="13" name="TextBox 12"/>
          <p:cNvSpPr txBox="1"/>
          <p:nvPr/>
        </p:nvSpPr>
        <p:spPr>
          <a:xfrm>
            <a:off x="502920" y="3730752"/>
            <a:ext cx="5029200" cy="146304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設定を忘れて予約が入ってしまう、といったトラブルを防げる</a:t>
            </a:r>
          </a:p>
        </p:txBody>
      </p:sp>
      <p:sp>
        <p:nvSpPr>
          <p:cNvPr id="14" name="Rounded Rectangle 13"/>
          <p:cNvSpPr/>
          <p:nvPr/>
        </p:nvSpPr>
        <p:spPr>
          <a:xfrm>
            <a:off x="502920" y="5623560"/>
            <a:ext cx="5029200" cy="566928"/>
          </a:xfrm>
          <a:prstGeom prst="roundRect">
            <a:avLst>
              <a:gd name="adj" fmla="val 15000"/>
            </a:avLst>
          </a:prstGeom>
          <a:solidFill>
            <a:srgbClr val="DCE7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85800" y="5623560"/>
            <a:ext cx="1188720" cy="566928"/>
          </a:xfrm>
          <a:prstGeom prst="rect">
            <a:avLst/>
          </a:prstGeom>
          <a:noFill/>
        </p:spPr>
        <p:txBody>
          <a:bodyPr wrap="square" anchor="ctr" lIns="0" rIns="0" tIns="0" bIns="0">
            <a:spAutoFit/>
          </a:bodyPr>
          <a:lstStyle/>
          <a:p>
            <a:pPr algn="l">
              <a:lnSpc>
                <a:spcPct val="115000"/>
              </a:lnSpc>
            </a:pPr>
            <a:r>
              <a:rPr sz="1150" b="1" i="0">
                <a:solidFill>
                  <a:srgbClr val="12332A"/>
                </a:solidFill>
                <a:latin typeface="Hiragino Kaku Gothic ProN"/>
              </a:rPr>
              <a:t>対応プラン</a:t>
            </a:r>
          </a:p>
        </p:txBody>
      </p:sp>
      <p:sp>
        <p:nvSpPr>
          <p:cNvPr id="16" name="TextBox 15"/>
          <p:cNvSpPr txBox="1"/>
          <p:nvPr/>
        </p:nvSpPr>
        <p:spPr>
          <a:xfrm>
            <a:off x="1874520" y="5623560"/>
            <a:ext cx="3474720" cy="566928"/>
          </a:xfrm>
          <a:prstGeom prst="rect">
            <a:avLst/>
          </a:prstGeom>
          <a:noFill/>
        </p:spPr>
        <p:txBody>
          <a:bodyPr wrap="square" anchor="ctr" lIns="0" rIns="0" tIns="0" bIns="0">
            <a:spAutoFit/>
          </a:bodyPr>
          <a:lstStyle/>
          <a:p>
            <a:pPr algn="l">
              <a:lnSpc>
                <a:spcPct val="115000"/>
              </a:lnSpc>
            </a:pPr>
            <a:r>
              <a:rPr sz="1250" b="1" i="0">
                <a:solidFill>
                  <a:srgbClr val="12332A"/>
                </a:solidFill>
                <a:latin typeface="Hiragino Kaku Gothic ProN"/>
              </a:rPr>
              <a:t>スタンダード／プレミアム（カスタムは個別相談）</a:t>
            </a:r>
          </a:p>
        </p:txBody>
      </p:sp>
      <p:sp>
        <p:nvSpPr>
          <p:cNvPr id="17" name="TextBox 16"/>
          <p:cNvSpPr txBox="1"/>
          <p:nvPr/>
        </p:nvSpPr>
        <p:spPr>
          <a:xfrm>
            <a:off x="502920" y="6519672"/>
            <a:ext cx="5486400" cy="274320"/>
          </a:xfrm>
          <a:prstGeom prst="rect">
            <a:avLst/>
          </a:prstGeom>
          <a:noFill/>
        </p:spPr>
        <p:txBody>
          <a:bodyPr wrap="square" anchor="t" lIns="0" rIns="0" tIns="0" bIns="0">
            <a:spAutoFit/>
          </a:bodyPr>
          <a:lstStyle/>
          <a:p>
            <a:pPr algn="l">
              <a:lnSpc>
                <a:spcPct val="115000"/>
              </a:lnSpc>
            </a:pPr>
            <a:r>
              <a:rPr sz="900" b="0" i="0">
                <a:solidFill>
                  <a:srgbClr val="9C9380"/>
                </a:solidFill>
                <a:latin typeface="Hiragino Kaku Gothic ProN"/>
              </a:rPr>
              <a:t>Musubi プラン別機能ガイド</a:t>
            </a:r>
          </a:p>
        </p:txBody>
      </p:sp>
      <p:sp>
        <p:nvSpPr>
          <p:cNvPr id="18" name="TextBox 17"/>
          <p:cNvSpPr txBox="1"/>
          <p:nvPr/>
        </p:nvSpPr>
        <p:spPr>
          <a:xfrm>
            <a:off x="10881360" y="6519672"/>
            <a:ext cx="822960" cy="274320"/>
          </a:xfrm>
          <a:prstGeom prst="rect">
            <a:avLst/>
          </a:prstGeom>
          <a:noFill/>
        </p:spPr>
        <p:txBody>
          <a:bodyPr wrap="square" anchor="t" lIns="0" rIns="0" tIns="0" bIns="0">
            <a:spAutoFit/>
          </a:bodyPr>
          <a:lstStyle/>
          <a:p>
            <a:pPr algn="r">
              <a:lnSpc>
                <a:spcPct val="115000"/>
              </a:lnSpc>
            </a:pPr>
            <a:r>
              <a:rPr sz="900" b="0" i="0">
                <a:solidFill>
                  <a:srgbClr val="9C9380"/>
                </a:solidFill>
                <a:latin typeface="Hiragino Kaku Gothic ProN"/>
              </a:rPr>
              <a:t>34</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8016"/>
          </a:xfrm>
          <a:prstGeom prst="rect">
            <a:avLst/>
          </a:prstGeom>
          <a:solidFill>
            <a:srgbClr val="1E4B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310896"/>
            <a:ext cx="7315200" cy="292608"/>
          </a:xfrm>
          <a:prstGeom prst="rect">
            <a:avLst/>
          </a:prstGeom>
          <a:noFill/>
        </p:spPr>
        <p:txBody>
          <a:bodyPr wrap="square" anchor="t" lIns="0" rIns="0" tIns="0" bIns="0">
            <a:spAutoFit/>
          </a:bodyPr>
          <a:lstStyle/>
          <a:p>
            <a:pPr algn="l">
              <a:lnSpc>
                <a:spcPct val="115000"/>
              </a:lnSpc>
            </a:pPr>
            <a:r>
              <a:rPr sz="1200" b="1" i="0">
                <a:solidFill>
                  <a:srgbClr val="A44823"/>
                </a:solidFill>
                <a:latin typeface="Hiragino Kaku Gothic ProN"/>
              </a:rPr>
              <a:t>機能詳細｜ネット予約</a:t>
            </a:r>
          </a:p>
        </p:txBody>
      </p:sp>
      <p:sp>
        <p:nvSpPr>
          <p:cNvPr id="5" name="TextBox 4"/>
          <p:cNvSpPr txBox="1"/>
          <p:nvPr/>
        </p:nvSpPr>
        <p:spPr>
          <a:xfrm>
            <a:off x="502920" y="566928"/>
            <a:ext cx="10515600" cy="640080"/>
          </a:xfrm>
          <a:prstGeom prst="rect">
            <a:avLst/>
          </a:prstGeom>
          <a:noFill/>
        </p:spPr>
        <p:txBody>
          <a:bodyPr wrap="square" anchor="t" lIns="0" rIns="0" tIns="0" bIns="0">
            <a:spAutoFit/>
          </a:bodyPr>
          <a:lstStyle/>
          <a:p>
            <a:pPr algn="l">
              <a:lnSpc>
                <a:spcPct val="115000"/>
              </a:lnSpc>
            </a:pPr>
            <a:r>
              <a:rPr sz="2600" b="1" i="0">
                <a:solidFill>
                  <a:srgbClr val="12332A"/>
                </a:solidFill>
                <a:latin typeface="Hiragino Kaku Gothic ProN"/>
              </a:rPr>
              <a:t>LINE自動予約</a:t>
            </a:r>
          </a:p>
        </p:txBody>
      </p:sp>
      <p:sp>
        <p:nvSpPr>
          <p:cNvPr id="6" name="Rectangle 5"/>
          <p:cNvSpPr/>
          <p:nvPr/>
        </p:nvSpPr>
        <p:spPr>
          <a:xfrm>
            <a:off x="502920" y="1170432"/>
            <a:ext cx="1005840" cy="38100"/>
          </a:xfrm>
          <a:prstGeom prst="rect">
            <a:avLst/>
          </a:prstGeom>
          <a:solidFill>
            <a:srgbClr val="C15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5938520" y="1412240"/>
            <a:ext cx="5816600" cy="4079239"/>
          </a:xfrm>
          <a:prstGeom prst="rect">
            <a:avLst/>
          </a:prstGeom>
          <a:solidFill>
            <a:srgbClr val="FFFFFF"/>
          </a:solidFill>
          <a:ln w="12700">
            <a:solidFill>
              <a:srgbClr val="E7DEC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line_auto_reserve.jpg"/>
          <p:cNvPicPr>
            <a:picLocks noChangeAspect="1"/>
          </p:cNvPicPr>
          <p:nvPr/>
        </p:nvPicPr>
        <p:blipFill>
          <a:blip r:embed="rId2"/>
          <a:stretch>
            <a:fillRect/>
          </a:stretch>
        </p:blipFill>
        <p:spPr>
          <a:xfrm>
            <a:off x="5989320" y="1614895"/>
            <a:ext cx="5715000" cy="3673928"/>
          </a:xfrm>
          <a:prstGeom prst="rect">
            <a:avLst/>
          </a:prstGeom>
        </p:spPr>
      </p:pic>
      <p:sp>
        <p:nvSpPr>
          <p:cNvPr id="9" name="TextBox 8"/>
          <p:cNvSpPr txBox="1"/>
          <p:nvPr/>
        </p:nvSpPr>
        <p:spPr>
          <a:xfrm>
            <a:off x="5989320" y="5513832"/>
            <a:ext cx="5715000" cy="274320"/>
          </a:xfrm>
          <a:prstGeom prst="rect">
            <a:avLst/>
          </a:prstGeom>
          <a:noFill/>
        </p:spPr>
        <p:txBody>
          <a:bodyPr wrap="square" anchor="t" lIns="0" rIns="0" tIns="0" bIns="0">
            <a:spAutoFit/>
          </a:bodyPr>
          <a:lstStyle/>
          <a:p>
            <a:pPr algn="ctr">
              <a:lnSpc>
                <a:spcPct val="115000"/>
              </a:lnSpc>
            </a:pPr>
            <a:r>
              <a:rPr sz="950" b="0" i="1">
                <a:solidFill>
                  <a:srgbClr val="9C9380"/>
                </a:solidFill>
                <a:latin typeface="Hiragino Kaku Gothic ProN"/>
              </a:rPr>
              <a:t>画面はイメージです（LINEトーク画面のサンプル）</a:t>
            </a:r>
          </a:p>
        </p:txBody>
      </p:sp>
      <p:sp>
        <p:nvSpPr>
          <p:cNvPr id="10" name="TextBox 9"/>
          <p:cNvSpPr txBox="1"/>
          <p:nvPr/>
        </p:nvSpPr>
        <p:spPr>
          <a:xfrm>
            <a:off x="502920" y="141732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できること</a:t>
            </a:r>
          </a:p>
        </p:txBody>
      </p:sp>
      <p:sp>
        <p:nvSpPr>
          <p:cNvPr id="11" name="TextBox 10"/>
          <p:cNvSpPr txBox="1"/>
          <p:nvPr/>
        </p:nvSpPr>
        <p:spPr>
          <a:xfrm>
            <a:off x="502920" y="1764792"/>
            <a:ext cx="5029200" cy="155448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公式LINEでお客様が送ったメッセージから、自動で予約をカレンダーに登録し、自動返信</a:t>
            </a:r>
          </a:p>
        </p:txBody>
      </p:sp>
      <p:sp>
        <p:nvSpPr>
          <p:cNvPr id="12" name="TextBox 11"/>
          <p:cNvSpPr txBox="1"/>
          <p:nvPr/>
        </p:nvSpPr>
        <p:spPr>
          <a:xfrm>
            <a:off x="502920" y="338328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お店にとってのメリット</a:t>
            </a:r>
          </a:p>
        </p:txBody>
      </p:sp>
      <p:sp>
        <p:nvSpPr>
          <p:cNvPr id="13" name="TextBox 12"/>
          <p:cNvSpPr txBox="1"/>
          <p:nvPr/>
        </p:nvSpPr>
        <p:spPr>
          <a:xfrm>
            <a:off x="502920" y="3730752"/>
            <a:ext cx="5029200" cy="146304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電話対応の手間なく、LINEだけで予約が完結する</a:t>
            </a:r>
          </a:p>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二重予約も自動で防止される</a:t>
            </a:r>
          </a:p>
        </p:txBody>
      </p:sp>
      <p:sp>
        <p:nvSpPr>
          <p:cNvPr id="14" name="Rounded Rectangle 13"/>
          <p:cNvSpPr/>
          <p:nvPr/>
        </p:nvSpPr>
        <p:spPr>
          <a:xfrm>
            <a:off x="502920" y="5440680"/>
            <a:ext cx="5029200" cy="566928"/>
          </a:xfrm>
          <a:prstGeom prst="roundRect">
            <a:avLst>
              <a:gd name="adj" fmla="val 15000"/>
            </a:avLst>
          </a:prstGeom>
          <a:solidFill>
            <a:srgbClr val="DCE7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85800" y="5440680"/>
            <a:ext cx="1188720" cy="566928"/>
          </a:xfrm>
          <a:prstGeom prst="rect">
            <a:avLst/>
          </a:prstGeom>
          <a:noFill/>
        </p:spPr>
        <p:txBody>
          <a:bodyPr wrap="square" anchor="ctr" lIns="0" rIns="0" tIns="0" bIns="0">
            <a:spAutoFit/>
          </a:bodyPr>
          <a:lstStyle/>
          <a:p>
            <a:pPr algn="l">
              <a:lnSpc>
                <a:spcPct val="115000"/>
              </a:lnSpc>
            </a:pPr>
            <a:r>
              <a:rPr sz="1150" b="1" i="0">
                <a:solidFill>
                  <a:srgbClr val="12332A"/>
                </a:solidFill>
                <a:latin typeface="Hiragino Kaku Gothic ProN"/>
              </a:rPr>
              <a:t>対応プラン</a:t>
            </a:r>
          </a:p>
        </p:txBody>
      </p:sp>
      <p:sp>
        <p:nvSpPr>
          <p:cNvPr id="16" name="TextBox 15"/>
          <p:cNvSpPr txBox="1"/>
          <p:nvPr/>
        </p:nvSpPr>
        <p:spPr>
          <a:xfrm>
            <a:off x="1874520" y="5440680"/>
            <a:ext cx="3474720" cy="566928"/>
          </a:xfrm>
          <a:prstGeom prst="rect">
            <a:avLst/>
          </a:prstGeom>
          <a:noFill/>
        </p:spPr>
        <p:txBody>
          <a:bodyPr wrap="square" anchor="ctr" lIns="0" rIns="0" tIns="0" bIns="0">
            <a:spAutoFit/>
          </a:bodyPr>
          <a:lstStyle/>
          <a:p>
            <a:pPr algn="l">
              <a:lnSpc>
                <a:spcPct val="115000"/>
              </a:lnSpc>
            </a:pPr>
            <a:r>
              <a:rPr sz="1250" b="1" i="0">
                <a:solidFill>
                  <a:srgbClr val="12332A"/>
                </a:solidFill>
                <a:latin typeface="Hiragino Kaku Gothic ProN"/>
              </a:rPr>
              <a:t>プレミアム（カスタムは個別相談）</a:t>
            </a:r>
          </a:p>
        </p:txBody>
      </p:sp>
      <p:sp>
        <p:nvSpPr>
          <p:cNvPr id="17" name="TextBox 16"/>
          <p:cNvSpPr txBox="1"/>
          <p:nvPr/>
        </p:nvSpPr>
        <p:spPr>
          <a:xfrm>
            <a:off x="502920" y="6080760"/>
            <a:ext cx="5029200" cy="320040"/>
          </a:xfrm>
          <a:prstGeom prst="rect">
            <a:avLst/>
          </a:prstGeom>
          <a:noFill/>
        </p:spPr>
        <p:txBody>
          <a:bodyPr wrap="square" anchor="t" lIns="0" rIns="0" tIns="0" bIns="0">
            <a:spAutoFit/>
          </a:bodyPr>
          <a:lstStyle/>
          <a:p>
            <a:pPr algn="l">
              <a:lnSpc>
                <a:spcPct val="115000"/>
              </a:lnSpc>
            </a:pPr>
            <a:r>
              <a:rPr sz="950" b="0" i="1">
                <a:solidFill>
                  <a:srgbClr val="A44823"/>
                </a:solidFill>
                <a:latin typeface="Hiragino Kaku Gothic ProN"/>
              </a:rPr>
              <a:t>※ プレミアムは公式LINEまるごと導入代行（開設・応答設定・リッチメニュー・QR/POP・自動予約接続）込みです。</a:t>
            </a:r>
          </a:p>
        </p:txBody>
      </p:sp>
      <p:sp>
        <p:nvSpPr>
          <p:cNvPr id="18" name="TextBox 17"/>
          <p:cNvSpPr txBox="1"/>
          <p:nvPr/>
        </p:nvSpPr>
        <p:spPr>
          <a:xfrm>
            <a:off x="502920" y="6519672"/>
            <a:ext cx="5486400" cy="274320"/>
          </a:xfrm>
          <a:prstGeom prst="rect">
            <a:avLst/>
          </a:prstGeom>
          <a:noFill/>
        </p:spPr>
        <p:txBody>
          <a:bodyPr wrap="square" anchor="t" lIns="0" rIns="0" tIns="0" bIns="0">
            <a:spAutoFit/>
          </a:bodyPr>
          <a:lstStyle/>
          <a:p>
            <a:pPr algn="l">
              <a:lnSpc>
                <a:spcPct val="115000"/>
              </a:lnSpc>
            </a:pPr>
            <a:r>
              <a:rPr sz="900" b="0" i="0">
                <a:solidFill>
                  <a:srgbClr val="9C9380"/>
                </a:solidFill>
                <a:latin typeface="Hiragino Kaku Gothic ProN"/>
              </a:rPr>
              <a:t>Musubi プラン別機能ガイド</a:t>
            </a:r>
          </a:p>
        </p:txBody>
      </p:sp>
      <p:sp>
        <p:nvSpPr>
          <p:cNvPr id="19" name="TextBox 18"/>
          <p:cNvSpPr txBox="1"/>
          <p:nvPr/>
        </p:nvSpPr>
        <p:spPr>
          <a:xfrm>
            <a:off x="10881360" y="6519672"/>
            <a:ext cx="822960" cy="274320"/>
          </a:xfrm>
          <a:prstGeom prst="rect">
            <a:avLst/>
          </a:prstGeom>
          <a:noFill/>
        </p:spPr>
        <p:txBody>
          <a:bodyPr wrap="square" anchor="t" lIns="0" rIns="0" tIns="0" bIns="0">
            <a:spAutoFit/>
          </a:bodyPr>
          <a:lstStyle/>
          <a:p>
            <a:pPr algn="r">
              <a:lnSpc>
                <a:spcPct val="115000"/>
              </a:lnSpc>
            </a:pPr>
            <a:r>
              <a:rPr sz="900" b="0" i="0">
                <a:solidFill>
                  <a:srgbClr val="9C9380"/>
                </a:solidFill>
                <a:latin typeface="Hiragino Kaku Gothic ProN"/>
              </a:rPr>
              <a:t>35</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8016"/>
          </a:xfrm>
          <a:prstGeom prst="rect">
            <a:avLst/>
          </a:prstGeom>
          <a:solidFill>
            <a:srgbClr val="1E4B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310896"/>
            <a:ext cx="7315200" cy="292608"/>
          </a:xfrm>
          <a:prstGeom prst="rect">
            <a:avLst/>
          </a:prstGeom>
          <a:noFill/>
        </p:spPr>
        <p:txBody>
          <a:bodyPr wrap="square" anchor="t" lIns="0" rIns="0" tIns="0" bIns="0">
            <a:spAutoFit/>
          </a:bodyPr>
          <a:lstStyle/>
          <a:p>
            <a:pPr algn="l">
              <a:lnSpc>
                <a:spcPct val="115000"/>
              </a:lnSpc>
            </a:pPr>
            <a:r>
              <a:rPr sz="1200" b="1" i="0">
                <a:solidFill>
                  <a:srgbClr val="A44823"/>
                </a:solidFill>
                <a:latin typeface="Hiragino Kaku Gothic ProN"/>
              </a:rPr>
              <a:t>機能詳細｜口コミAI</a:t>
            </a:r>
          </a:p>
        </p:txBody>
      </p:sp>
      <p:sp>
        <p:nvSpPr>
          <p:cNvPr id="5" name="TextBox 4"/>
          <p:cNvSpPr txBox="1"/>
          <p:nvPr/>
        </p:nvSpPr>
        <p:spPr>
          <a:xfrm>
            <a:off x="502920" y="566928"/>
            <a:ext cx="10515600" cy="640080"/>
          </a:xfrm>
          <a:prstGeom prst="rect">
            <a:avLst/>
          </a:prstGeom>
          <a:noFill/>
        </p:spPr>
        <p:txBody>
          <a:bodyPr wrap="square" anchor="t" lIns="0" rIns="0" tIns="0" bIns="0">
            <a:spAutoFit/>
          </a:bodyPr>
          <a:lstStyle/>
          <a:p>
            <a:pPr algn="l">
              <a:lnSpc>
                <a:spcPct val="115000"/>
              </a:lnSpc>
            </a:pPr>
            <a:r>
              <a:rPr sz="2600" b="1" i="0">
                <a:solidFill>
                  <a:srgbClr val="12332A"/>
                </a:solidFill>
                <a:latin typeface="Hiragino Kaku Gothic ProN"/>
              </a:rPr>
              <a:t>口コミAI返信（返信文のAI生成・店主承認制）</a:t>
            </a:r>
          </a:p>
        </p:txBody>
      </p:sp>
      <p:sp>
        <p:nvSpPr>
          <p:cNvPr id="6" name="Rectangle 5"/>
          <p:cNvSpPr/>
          <p:nvPr/>
        </p:nvSpPr>
        <p:spPr>
          <a:xfrm>
            <a:off x="502920" y="1170432"/>
            <a:ext cx="1005840" cy="38100"/>
          </a:xfrm>
          <a:prstGeom prst="rect">
            <a:avLst/>
          </a:prstGeom>
          <a:solidFill>
            <a:srgbClr val="C15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5938520" y="1412240"/>
            <a:ext cx="5816600" cy="4079239"/>
          </a:xfrm>
          <a:prstGeom prst="rect">
            <a:avLst/>
          </a:prstGeom>
          <a:solidFill>
            <a:srgbClr val="FFFFFF"/>
          </a:solidFill>
          <a:ln w="12700">
            <a:solidFill>
              <a:srgbClr val="E7DEC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rtal_reviews.jpg"/>
          <p:cNvPicPr>
            <a:picLocks noChangeAspect="1"/>
          </p:cNvPicPr>
          <p:nvPr/>
        </p:nvPicPr>
        <p:blipFill>
          <a:blip r:embed="rId2"/>
          <a:stretch>
            <a:fillRect/>
          </a:stretch>
        </p:blipFill>
        <p:spPr>
          <a:xfrm>
            <a:off x="5989320" y="1915159"/>
            <a:ext cx="5715000" cy="3073400"/>
          </a:xfrm>
          <a:prstGeom prst="rect">
            <a:avLst/>
          </a:prstGeom>
        </p:spPr>
      </p:pic>
      <p:sp>
        <p:nvSpPr>
          <p:cNvPr id="9" name="TextBox 8"/>
          <p:cNvSpPr txBox="1"/>
          <p:nvPr/>
        </p:nvSpPr>
        <p:spPr>
          <a:xfrm>
            <a:off x="5989320" y="5513832"/>
            <a:ext cx="5715000" cy="274320"/>
          </a:xfrm>
          <a:prstGeom prst="rect">
            <a:avLst/>
          </a:prstGeom>
          <a:noFill/>
        </p:spPr>
        <p:txBody>
          <a:bodyPr wrap="square" anchor="t" lIns="0" rIns="0" tIns="0" bIns="0">
            <a:spAutoFit/>
          </a:bodyPr>
          <a:lstStyle/>
          <a:p>
            <a:pPr algn="ctr">
              <a:lnSpc>
                <a:spcPct val="115000"/>
              </a:lnSpc>
            </a:pPr>
            <a:r>
              <a:rPr sz="950" b="0" i="1">
                <a:solidFill>
                  <a:srgbClr val="9C9380"/>
                </a:solidFill>
                <a:latin typeface="Hiragino Kaku Gothic ProN"/>
              </a:rPr>
              <a:t>ポータル 口コミAI返信画面（モックデータ）</a:t>
            </a:r>
          </a:p>
        </p:txBody>
      </p:sp>
      <p:sp>
        <p:nvSpPr>
          <p:cNvPr id="10" name="TextBox 9"/>
          <p:cNvSpPr txBox="1"/>
          <p:nvPr/>
        </p:nvSpPr>
        <p:spPr>
          <a:xfrm>
            <a:off x="502920" y="141732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できること</a:t>
            </a:r>
          </a:p>
        </p:txBody>
      </p:sp>
      <p:sp>
        <p:nvSpPr>
          <p:cNvPr id="11" name="TextBox 10"/>
          <p:cNvSpPr txBox="1"/>
          <p:nvPr/>
        </p:nvSpPr>
        <p:spPr>
          <a:xfrm>
            <a:off x="502920" y="1764792"/>
            <a:ext cx="5029200" cy="155448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寄せられたGoogle口コミに対する返信文をAIが自動で下書き作成</a:t>
            </a:r>
          </a:p>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内容を確認し、店主が承認してから投稿</a:t>
            </a:r>
          </a:p>
        </p:txBody>
      </p:sp>
      <p:sp>
        <p:nvSpPr>
          <p:cNvPr id="12" name="TextBox 11"/>
          <p:cNvSpPr txBox="1"/>
          <p:nvPr/>
        </p:nvSpPr>
        <p:spPr>
          <a:xfrm>
            <a:off x="502920" y="338328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お店にとってのメリット</a:t>
            </a:r>
          </a:p>
        </p:txBody>
      </p:sp>
      <p:sp>
        <p:nvSpPr>
          <p:cNvPr id="13" name="TextBox 12"/>
          <p:cNvSpPr txBox="1"/>
          <p:nvPr/>
        </p:nvSpPr>
        <p:spPr>
          <a:xfrm>
            <a:off x="502920" y="3730752"/>
            <a:ext cx="5029200" cy="146304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返信文を1件ずつ考える手間がなくなり、口コミ対応の負担が大きく減る</a:t>
            </a:r>
          </a:p>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承認制のため、店の言葉づかいやトーンから外れる心配がない</a:t>
            </a:r>
          </a:p>
        </p:txBody>
      </p:sp>
      <p:sp>
        <p:nvSpPr>
          <p:cNvPr id="14" name="Rounded Rectangle 13"/>
          <p:cNvSpPr/>
          <p:nvPr/>
        </p:nvSpPr>
        <p:spPr>
          <a:xfrm>
            <a:off x="502920" y="5440680"/>
            <a:ext cx="5029200" cy="566928"/>
          </a:xfrm>
          <a:prstGeom prst="roundRect">
            <a:avLst>
              <a:gd name="adj" fmla="val 15000"/>
            </a:avLst>
          </a:prstGeom>
          <a:solidFill>
            <a:srgbClr val="DCE7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85800" y="5440680"/>
            <a:ext cx="1188720" cy="566928"/>
          </a:xfrm>
          <a:prstGeom prst="rect">
            <a:avLst/>
          </a:prstGeom>
          <a:noFill/>
        </p:spPr>
        <p:txBody>
          <a:bodyPr wrap="square" anchor="ctr" lIns="0" rIns="0" tIns="0" bIns="0">
            <a:spAutoFit/>
          </a:bodyPr>
          <a:lstStyle/>
          <a:p>
            <a:pPr algn="l">
              <a:lnSpc>
                <a:spcPct val="115000"/>
              </a:lnSpc>
            </a:pPr>
            <a:r>
              <a:rPr sz="1150" b="1" i="0">
                <a:solidFill>
                  <a:srgbClr val="12332A"/>
                </a:solidFill>
                <a:latin typeface="Hiragino Kaku Gothic ProN"/>
              </a:rPr>
              <a:t>対応プラン</a:t>
            </a:r>
          </a:p>
        </p:txBody>
      </p:sp>
      <p:sp>
        <p:nvSpPr>
          <p:cNvPr id="16" name="TextBox 15"/>
          <p:cNvSpPr txBox="1"/>
          <p:nvPr/>
        </p:nvSpPr>
        <p:spPr>
          <a:xfrm>
            <a:off x="1874520" y="5440680"/>
            <a:ext cx="3474720" cy="566928"/>
          </a:xfrm>
          <a:prstGeom prst="rect">
            <a:avLst/>
          </a:prstGeom>
          <a:noFill/>
        </p:spPr>
        <p:txBody>
          <a:bodyPr wrap="square" anchor="ctr" lIns="0" rIns="0" tIns="0" bIns="0">
            <a:spAutoFit/>
          </a:bodyPr>
          <a:lstStyle/>
          <a:p>
            <a:pPr algn="l">
              <a:lnSpc>
                <a:spcPct val="115000"/>
              </a:lnSpc>
            </a:pPr>
            <a:r>
              <a:rPr sz="1250" b="1" i="0">
                <a:solidFill>
                  <a:srgbClr val="12332A"/>
                </a:solidFill>
                <a:latin typeface="Hiragino Kaku Gothic ProN"/>
              </a:rPr>
              <a:t>スタンダード／プレミアム（カスタムは個別相談）</a:t>
            </a:r>
          </a:p>
        </p:txBody>
      </p:sp>
      <p:sp>
        <p:nvSpPr>
          <p:cNvPr id="17" name="TextBox 16"/>
          <p:cNvSpPr txBox="1"/>
          <p:nvPr/>
        </p:nvSpPr>
        <p:spPr>
          <a:xfrm>
            <a:off x="502920" y="6080760"/>
            <a:ext cx="5029200" cy="320040"/>
          </a:xfrm>
          <a:prstGeom prst="rect">
            <a:avLst/>
          </a:prstGeom>
          <a:noFill/>
        </p:spPr>
        <p:txBody>
          <a:bodyPr wrap="square" anchor="t" lIns="0" rIns="0" tIns="0" bIns="0">
            <a:spAutoFit/>
          </a:bodyPr>
          <a:lstStyle/>
          <a:p>
            <a:pPr algn="l">
              <a:lnSpc>
                <a:spcPct val="115000"/>
              </a:lnSpc>
            </a:pPr>
            <a:r>
              <a:rPr sz="950" b="0" i="1">
                <a:solidFill>
                  <a:srgbClr val="A44823"/>
                </a:solidFill>
                <a:latin typeface="Hiragino Kaku Gothic ProN"/>
              </a:rPr>
              <a:t>※ 美容室・整体院・教室でもスタンダード以上で利用可（企業は対象外）。</a:t>
            </a:r>
          </a:p>
        </p:txBody>
      </p:sp>
      <p:sp>
        <p:nvSpPr>
          <p:cNvPr id="18" name="TextBox 17"/>
          <p:cNvSpPr txBox="1"/>
          <p:nvPr/>
        </p:nvSpPr>
        <p:spPr>
          <a:xfrm>
            <a:off x="502920" y="6519672"/>
            <a:ext cx="5486400" cy="274320"/>
          </a:xfrm>
          <a:prstGeom prst="rect">
            <a:avLst/>
          </a:prstGeom>
          <a:noFill/>
        </p:spPr>
        <p:txBody>
          <a:bodyPr wrap="square" anchor="t" lIns="0" rIns="0" tIns="0" bIns="0">
            <a:spAutoFit/>
          </a:bodyPr>
          <a:lstStyle/>
          <a:p>
            <a:pPr algn="l">
              <a:lnSpc>
                <a:spcPct val="115000"/>
              </a:lnSpc>
            </a:pPr>
            <a:r>
              <a:rPr sz="900" b="0" i="0">
                <a:solidFill>
                  <a:srgbClr val="9C9380"/>
                </a:solidFill>
                <a:latin typeface="Hiragino Kaku Gothic ProN"/>
              </a:rPr>
              <a:t>Musubi プラン別機能ガイド</a:t>
            </a:r>
          </a:p>
        </p:txBody>
      </p:sp>
      <p:sp>
        <p:nvSpPr>
          <p:cNvPr id="19" name="TextBox 18"/>
          <p:cNvSpPr txBox="1"/>
          <p:nvPr/>
        </p:nvSpPr>
        <p:spPr>
          <a:xfrm>
            <a:off x="10881360" y="6519672"/>
            <a:ext cx="822960" cy="274320"/>
          </a:xfrm>
          <a:prstGeom prst="rect">
            <a:avLst/>
          </a:prstGeom>
          <a:noFill/>
        </p:spPr>
        <p:txBody>
          <a:bodyPr wrap="square" anchor="t" lIns="0" rIns="0" tIns="0" bIns="0">
            <a:spAutoFit/>
          </a:bodyPr>
          <a:lstStyle/>
          <a:p>
            <a:pPr algn="r">
              <a:lnSpc>
                <a:spcPct val="115000"/>
              </a:lnSpc>
            </a:pPr>
            <a:r>
              <a:rPr sz="900" b="0" i="0">
                <a:solidFill>
                  <a:srgbClr val="9C9380"/>
                </a:solidFill>
                <a:latin typeface="Hiragino Kaku Gothic ProN"/>
              </a:rPr>
              <a:t>36</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8016"/>
          </a:xfrm>
          <a:prstGeom prst="rect">
            <a:avLst/>
          </a:prstGeom>
          <a:solidFill>
            <a:srgbClr val="1E4B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310896"/>
            <a:ext cx="7315200" cy="292608"/>
          </a:xfrm>
          <a:prstGeom prst="rect">
            <a:avLst/>
          </a:prstGeom>
          <a:noFill/>
        </p:spPr>
        <p:txBody>
          <a:bodyPr wrap="square" anchor="t" lIns="0" rIns="0" tIns="0" bIns="0">
            <a:spAutoFit/>
          </a:bodyPr>
          <a:lstStyle/>
          <a:p>
            <a:pPr algn="l">
              <a:lnSpc>
                <a:spcPct val="115000"/>
              </a:lnSpc>
            </a:pPr>
            <a:r>
              <a:rPr sz="1200" b="1" i="0">
                <a:solidFill>
                  <a:srgbClr val="A44823"/>
                </a:solidFill>
                <a:latin typeface="Hiragino Kaku Gothic ProN"/>
              </a:rPr>
              <a:t>機能詳細｜口コミAI</a:t>
            </a:r>
          </a:p>
        </p:txBody>
      </p:sp>
      <p:sp>
        <p:nvSpPr>
          <p:cNvPr id="5" name="TextBox 4"/>
          <p:cNvSpPr txBox="1"/>
          <p:nvPr/>
        </p:nvSpPr>
        <p:spPr>
          <a:xfrm>
            <a:off x="502920" y="566928"/>
            <a:ext cx="10515600" cy="640080"/>
          </a:xfrm>
          <a:prstGeom prst="rect">
            <a:avLst/>
          </a:prstGeom>
          <a:noFill/>
        </p:spPr>
        <p:txBody>
          <a:bodyPr wrap="square" anchor="t" lIns="0" rIns="0" tIns="0" bIns="0">
            <a:spAutoFit/>
          </a:bodyPr>
          <a:lstStyle/>
          <a:p>
            <a:pPr algn="l">
              <a:lnSpc>
                <a:spcPct val="115000"/>
              </a:lnSpc>
            </a:pPr>
            <a:r>
              <a:rPr sz="2600" b="1" i="0">
                <a:solidFill>
                  <a:srgbClr val="12332A"/>
                </a:solidFill>
                <a:latin typeface="Hiragino Kaku Gothic ProN"/>
              </a:rPr>
              <a:t>Googleクチコミの自動取込・自動投稿</a:t>
            </a:r>
          </a:p>
        </p:txBody>
      </p:sp>
      <p:sp>
        <p:nvSpPr>
          <p:cNvPr id="6" name="Rectangle 5"/>
          <p:cNvSpPr/>
          <p:nvPr/>
        </p:nvSpPr>
        <p:spPr>
          <a:xfrm>
            <a:off x="502920" y="1170432"/>
            <a:ext cx="1005840" cy="38100"/>
          </a:xfrm>
          <a:prstGeom prst="rect">
            <a:avLst/>
          </a:prstGeom>
          <a:solidFill>
            <a:srgbClr val="C15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5938520" y="1412240"/>
            <a:ext cx="5816600" cy="4079239"/>
          </a:xfrm>
          <a:prstGeom prst="rect">
            <a:avLst/>
          </a:prstGeom>
          <a:solidFill>
            <a:srgbClr val="FFFFFF"/>
          </a:solidFill>
          <a:ln w="12700">
            <a:solidFill>
              <a:srgbClr val="E7DEC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review_autosync.jpg"/>
          <p:cNvPicPr>
            <a:picLocks noChangeAspect="1"/>
          </p:cNvPicPr>
          <p:nvPr/>
        </p:nvPicPr>
        <p:blipFill>
          <a:blip r:embed="rId2"/>
          <a:stretch>
            <a:fillRect/>
          </a:stretch>
        </p:blipFill>
        <p:spPr>
          <a:xfrm>
            <a:off x="5989320" y="2731806"/>
            <a:ext cx="5715000" cy="1440107"/>
          </a:xfrm>
          <a:prstGeom prst="rect">
            <a:avLst/>
          </a:prstGeom>
        </p:spPr>
      </p:pic>
      <p:sp>
        <p:nvSpPr>
          <p:cNvPr id="9" name="TextBox 8"/>
          <p:cNvSpPr txBox="1"/>
          <p:nvPr/>
        </p:nvSpPr>
        <p:spPr>
          <a:xfrm>
            <a:off x="5989320" y="5513832"/>
            <a:ext cx="5715000" cy="274320"/>
          </a:xfrm>
          <a:prstGeom prst="rect">
            <a:avLst/>
          </a:prstGeom>
          <a:noFill/>
        </p:spPr>
        <p:txBody>
          <a:bodyPr wrap="square" anchor="t" lIns="0" rIns="0" tIns="0" bIns="0">
            <a:spAutoFit/>
          </a:bodyPr>
          <a:lstStyle/>
          <a:p>
            <a:pPr algn="ctr">
              <a:lnSpc>
                <a:spcPct val="115000"/>
              </a:lnSpc>
            </a:pPr>
            <a:r>
              <a:rPr sz="950" b="0" i="1">
                <a:solidFill>
                  <a:srgbClr val="9C9380"/>
                </a:solidFill>
                <a:latin typeface="Hiragino Kaku Gothic ProN"/>
              </a:rPr>
              <a:t>画面はイメージです（処理の流れを示す図解）</a:t>
            </a:r>
          </a:p>
        </p:txBody>
      </p:sp>
      <p:sp>
        <p:nvSpPr>
          <p:cNvPr id="10" name="TextBox 9"/>
          <p:cNvSpPr txBox="1"/>
          <p:nvPr/>
        </p:nvSpPr>
        <p:spPr>
          <a:xfrm>
            <a:off x="502920" y="141732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できること</a:t>
            </a:r>
          </a:p>
        </p:txBody>
      </p:sp>
      <p:sp>
        <p:nvSpPr>
          <p:cNvPr id="11" name="TextBox 10"/>
          <p:cNvSpPr txBox="1"/>
          <p:nvPr/>
        </p:nvSpPr>
        <p:spPr>
          <a:xfrm>
            <a:off x="502920" y="1764792"/>
            <a:ext cx="5029200" cy="155448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新着口コミの自動取込と、承認後の返信の自動投稿</a:t>
            </a:r>
          </a:p>
        </p:txBody>
      </p:sp>
      <p:sp>
        <p:nvSpPr>
          <p:cNvPr id="12" name="TextBox 11"/>
          <p:cNvSpPr txBox="1"/>
          <p:nvPr/>
        </p:nvSpPr>
        <p:spPr>
          <a:xfrm>
            <a:off x="502920" y="338328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お店にとってのメリット</a:t>
            </a:r>
          </a:p>
        </p:txBody>
      </p:sp>
      <p:sp>
        <p:nvSpPr>
          <p:cNvPr id="13" name="TextBox 12"/>
          <p:cNvSpPr txBox="1"/>
          <p:nvPr/>
        </p:nvSpPr>
        <p:spPr>
          <a:xfrm>
            <a:off x="502920" y="3730752"/>
            <a:ext cx="5029200" cy="146304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取込から投稿まで自動化されれば、対応漏れなく口コミにお応えできる</a:t>
            </a:r>
          </a:p>
        </p:txBody>
      </p:sp>
      <p:sp>
        <p:nvSpPr>
          <p:cNvPr id="14" name="Rounded Rectangle 13"/>
          <p:cNvSpPr/>
          <p:nvPr/>
        </p:nvSpPr>
        <p:spPr>
          <a:xfrm>
            <a:off x="502920" y="5440680"/>
            <a:ext cx="5029200" cy="566928"/>
          </a:xfrm>
          <a:prstGeom prst="roundRect">
            <a:avLst>
              <a:gd name="adj" fmla="val 15000"/>
            </a:avLst>
          </a:prstGeom>
          <a:solidFill>
            <a:srgbClr val="DCE7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85800" y="5440680"/>
            <a:ext cx="1188720" cy="566928"/>
          </a:xfrm>
          <a:prstGeom prst="rect">
            <a:avLst/>
          </a:prstGeom>
          <a:noFill/>
        </p:spPr>
        <p:txBody>
          <a:bodyPr wrap="square" anchor="ctr" lIns="0" rIns="0" tIns="0" bIns="0">
            <a:spAutoFit/>
          </a:bodyPr>
          <a:lstStyle/>
          <a:p>
            <a:pPr algn="l">
              <a:lnSpc>
                <a:spcPct val="115000"/>
              </a:lnSpc>
            </a:pPr>
            <a:r>
              <a:rPr sz="1150" b="1" i="0">
                <a:solidFill>
                  <a:srgbClr val="12332A"/>
                </a:solidFill>
                <a:latin typeface="Hiragino Kaku Gothic ProN"/>
              </a:rPr>
              <a:t>対応プラン</a:t>
            </a:r>
          </a:p>
        </p:txBody>
      </p:sp>
      <p:sp>
        <p:nvSpPr>
          <p:cNvPr id="16" name="TextBox 15"/>
          <p:cNvSpPr txBox="1"/>
          <p:nvPr/>
        </p:nvSpPr>
        <p:spPr>
          <a:xfrm>
            <a:off x="1874520" y="5440680"/>
            <a:ext cx="3474720" cy="566928"/>
          </a:xfrm>
          <a:prstGeom prst="rect">
            <a:avLst/>
          </a:prstGeom>
          <a:noFill/>
        </p:spPr>
        <p:txBody>
          <a:bodyPr wrap="square" anchor="ctr" lIns="0" rIns="0" tIns="0" bIns="0">
            <a:spAutoFit/>
          </a:bodyPr>
          <a:lstStyle/>
          <a:p>
            <a:pPr algn="l">
              <a:lnSpc>
                <a:spcPct val="115000"/>
              </a:lnSpc>
            </a:pPr>
            <a:r>
              <a:rPr sz="1250" b="1" i="0">
                <a:solidFill>
                  <a:srgbClr val="12332A"/>
                </a:solidFill>
                <a:latin typeface="Hiragino Kaku Gothic ProN"/>
              </a:rPr>
              <a:t>スタンダード／プレミアム（カスタムは個別相談）</a:t>
            </a:r>
          </a:p>
        </p:txBody>
      </p:sp>
      <p:sp>
        <p:nvSpPr>
          <p:cNvPr id="17" name="TextBox 16"/>
          <p:cNvSpPr txBox="1"/>
          <p:nvPr/>
        </p:nvSpPr>
        <p:spPr>
          <a:xfrm>
            <a:off x="502920" y="6080760"/>
            <a:ext cx="5029200" cy="320040"/>
          </a:xfrm>
          <a:prstGeom prst="rect">
            <a:avLst/>
          </a:prstGeom>
          <a:noFill/>
        </p:spPr>
        <p:txBody>
          <a:bodyPr wrap="square" anchor="t" lIns="0" rIns="0" tIns="0" bIns="0">
            <a:spAutoFit/>
          </a:bodyPr>
          <a:lstStyle/>
          <a:p>
            <a:pPr algn="l">
              <a:lnSpc>
                <a:spcPct val="115000"/>
              </a:lnSpc>
            </a:pPr>
            <a:r>
              <a:rPr sz="950" b="0" i="1">
                <a:solidFill>
                  <a:srgbClr val="A44823"/>
                </a:solidFill>
                <a:latin typeface="Hiragino Kaku Gothic ProN"/>
              </a:rPr>
              <a:t>※現在は一部手動運用です。Google Business Profile APIの利用再申請中のため（2026年9月以降）、それまでは返信文の生成は可能ですが、取込・投稿は手動で行っています。</a:t>
            </a:r>
          </a:p>
        </p:txBody>
      </p:sp>
      <p:sp>
        <p:nvSpPr>
          <p:cNvPr id="18" name="TextBox 17"/>
          <p:cNvSpPr txBox="1"/>
          <p:nvPr/>
        </p:nvSpPr>
        <p:spPr>
          <a:xfrm>
            <a:off x="502920" y="6519672"/>
            <a:ext cx="5486400" cy="274320"/>
          </a:xfrm>
          <a:prstGeom prst="rect">
            <a:avLst/>
          </a:prstGeom>
          <a:noFill/>
        </p:spPr>
        <p:txBody>
          <a:bodyPr wrap="square" anchor="t" lIns="0" rIns="0" tIns="0" bIns="0">
            <a:spAutoFit/>
          </a:bodyPr>
          <a:lstStyle/>
          <a:p>
            <a:pPr algn="l">
              <a:lnSpc>
                <a:spcPct val="115000"/>
              </a:lnSpc>
            </a:pPr>
            <a:r>
              <a:rPr sz="900" b="0" i="0">
                <a:solidFill>
                  <a:srgbClr val="9C9380"/>
                </a:solidFill>
                <a:latin typeface="Hiragino Kaku Gothic ProN"/>
              </a:rPr>
              <a:t>Musubi プラン別機能ガイド</a:t>
            </a:r>
          </a:p>
        </p:txBody>
      </p:sp>
      <p:sp>
        <p:nvSpPr>
          <p:cNvPr id="19" name="TextBox 18"/>
          <p:cNvSpPr txBox="1"/>
          <p:nvPr/>
        </p:nvSpPr>
        <p:spPr>
          <a:xfrm>
            <a:off x="10881360" y="6519672"/>
            <a:ext cx="822960" cy="274320"/>
          </a:xfrm>
          <a:prstGeom prst="rect">
            <a:avLst/>
          </a:prstGeom>
          <a:noFill/>
        </p:spPr>
        <p:txBody>
          <a:bodyPr wrap="square" anchor="t" lIns="0" rIns="0" tIns="0" bIns="0">
            <a:spAutoFit/>
          </a:bodyPr>
          <a:lstStyle/>
          <a:p>
            <a:pPr algn="r">
              <a:lnSpc>
                <a:spcPct val="115000"/>
              </a:lnSpc>
            </a:pPr>
            <a:r>
              <a:rPr sz="900" b="0" i="0">
                <a:solidFill>
                  <a:srgbClr val="9C9380"/>
                </a:solidFill>
                <a:latin typeface="Hiragino Kaku Gothic ProN"/>
              </a:rPr>
              <a:t>37</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8016"/>
          </a:xfrm>
          <a:prstGeom prst="rect">
            <a:avLst/>
          </a:prstGeom>
          <a:solidFill>
            <a:srgbClr val="1E4B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310896"/>
            <a:ext cx="7315200" cy="292608"/>
          </a:xfrm>
          <a:prstGeom prst="rect">
            <a:avLst/>
          </a:prstGeom>
          <a:noFill/>
        </p:spPr>
        <p:txBody>
          <a:bodyPr wrap="square" anchor="t" lIns="0" rIns="0" tIns="0" bIns="0">
            <a:spAutoFit/>
          </a:bodyPr>
          <a:lstStyle/>
          <a:p>
            <a:pPr algn="l">
              <a:lnSpc>
                <a:spcPct val="115000"/>
              </a:lnSpc>
            </a:pPr>
            <a:r>
              <a:rPr sz="1200" b="1" i="0">
                <a:solidFill>
                  <a:srgbClr val="A44823"/>
                </a:solidFill>
                <a:latin typeface="Hiragino Kaku Gothic ProN"/>
              </a:rPr>
              <a:t>機能詳細｜月次レポート</a:t>
            </a:r>
          </a:p>
        </p:txBody>
      </p:sp>
      <p:sp>
        <p:nvSpPr>
          <p:cNvPr id="5" name="TextBox 4"/>
          <p:cNvSpPr txBox="1"/>
          <p:nvPr/>
        </p:nvSpPr>
        <p:spPr>
          <a:xfrm>
            <a:off x="502920" y="566928"/>
            <a:ext cx="10515600" cy="640080"/>
          </a:xfrm>
          <a:prstGeom prst="rect">
            <a:avLst/>
          </a:prstGeom>
          <a:noFill/>
        </p:spPr>
        <p:txBody>
          <a:bodyPr wrap="square" anchor="t" lIns="0" rIns="0" tIns="0" bIns="0">
            <a:spAutoFit/>
          </a:bodyPr>
          <a:lstStyle/>
          <a:p>
            <a:pPr algn="l">
              <a:lnSpc>
                <a:spcPct val="115000"/>
              </a:lnSpc>
            </a:pPr>
            <a:r>
              <a:rPr sz="2600" b="1" i="0">
                <a:solidFill>
                  <a:srgbClr val="12332A"/>
                </a:solidFill>
                <a:latin typeface="Hiragino Kaku Gothic ProN"/>
              </a:rPr>
              <a:t>月次レポート自動作成・配信</a:t>
            </a:r>
          </a:p>
        </p:txBody>
      </p:sp>
      <p:sp>
        <p:nvSpPr>
          <p:cNvPr id="6" name="Rectangle 5"/>
          <p:cNvSpPr/>
          <p:nvPr/>
        </p:nvSpPr>
        <p:spPr>
          <a:xfrm>
            <a:off x="502920" y="1170432"/>
            <a:ext cx="1005840" cy="38100"/>
          </a:xfrm>
          <a:prstGeom prst="rect">
            <a:avLst/>
          </a:prstGeom>
          <a:solidFill>
            <a:srgbClr val="C15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5938520" y="1412240"/>
            <a:ext cx="5816600" cy="4079239"/>
          </a:xfrm>
          <a:prstGeom prst="rect">
            <a:avLst/>
          </a:prstGeom>
          <a:solidFill>
            <a:srgbClr val="FFFFFF"/>
          </a:solidFill>
          <a:ln w="12700">
            <a:solidFill>
              <a:srgbClr val="E7DEC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portal_report.jpg"/>
          <p:cNvPicPr>
            <a:picLocks noChangeAspect="1"/>
          </p:cNvPicPr>
          <p:nvPr/>
        </p:nvPicPr>
        <p:blipFill>
          <a:blip r:embed="rId2"/>
          <a:stretch>
            <a:fillRect/>
          </a:stretch>
        </p:blipFill>
        <p:spPr>
          <a:xfrm>
            <a:off x="5989320" y="1915159"/>
            <a:ext cx="5715000" cy="3073400"/>
          </a:xfrm>
          <a:prstGeom prst="rect">
            <a:avLst/>
          </a:prstGeom>
        </p:spPr>
      </p:pic>
      <p:sp>
        <p:nvSpPr>
          <p:cNvPr id="9" name="TextBox 8"/>
          <p:cNvSpPr txBox="1"/>
          <p:nvPr/>
        </p:nvSpPr>
        <p:spPr>
          <a:xfrm>
            <a:off x="5989320" y="5513832"/>
            <a:ext cx="5715000" cy="274320"/>
          </a:xfrm>
          <a:prstGeom prst="rect">
            <a:avLst/>
          </a:prstGeom>
          <a:noFill/>
        </p:spPr>
        <p:txBody>
          <a:bodyPr wrap="square" anchor="t" lIns="0" rIns="0" tIns="0" bIns="0">
            <a:spAutoFit/>
          </a:bodyPr>
          <a:lstStyle/>
          <a:p>
            <a:pPr algn="ctr">
              <a:lnSpc>
                <a:spcPct val="115000"/>
              </a:lnSpc>
            </a:pPr>
            <a:r>
              <a:rPr sz="950" b="0" i="1">
                <a:solidFill>
                  <a:srgbClr val="9C9380"/>
                </a:solidFill>
                <a:latin typeface="Hiragino Kaku Gothic ProN"/>
              </a:rPr>
              <a:t>ポータル 月次レポート画面（モックデータ）</a:t>
            </a:r>
          </a:p>
        </p:txBody>
      </p:sp>
      <p:sp>
        <p:nvSpPr>
          <p:cNvPr id="10" name="TextBox 9"/>
          <p:cNvSpPr txBox="1"/>
          <p:nvPr/>
        </p:nvSpPr>
        <p:spPr>
          <a:xfrm>
            <a:off x="502920" y="141732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できること</a:t>
            </a:r>
          </a:p>
        </p:txBody>
      </p:sp>
      <p:sp>
        <p:nvSpPr>
          <p:cNvPr id="11" name="TextBox 10"/>
          <p:cNvSpPr txBox="1"/>
          <p:nvPr/>
        </p:nvSpPr>
        <p:spPr>
          <a:xfrm>
            <a:off x="502920" y="1764792"/>
            <a:ext cx="5029200" cy="155448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サイト訪問数・予約件数・問い合わせ件数・口コミ返信数などを毎月1枚のレポートにまとめて配信</a:t>
            </a:r>
          </a:p>
        </p:txBody>
      </p:sp>
      <p:sp>
        <p:nvSpPr>
          <p:cNvPr id="12" name="TextBox 11"/>
          <p:cNvSpPr txBox="1"/>
          <p:nvPr/>
        </p:nvSpPr>
        <p:spPr>
          <a:xfrm>
            <a:off x="502920" y="338328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お店にとってのメリット</a:t>
            </a:r>
          </a:p>
        </p:txBody>
      </p:sp>
      <p:sp>
        <p:nvSpPr>
          <p:cNvPr id="13" name="TextBox 12"/>
          <p:cNvSpPr txBox="1"/>
          <p:nvPr/>
        </p:nvSpPr>
        <p:spPr>
          <a:xfrm>
            <a:off x="502920" y="3730752"/>
            <a:ext cx="5029200" cy="146304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数字が読めなくても、お店の状況がひと目でわかる</a:t>
            </a:r>
          </a:p>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毎月の振り返りが習慣になり、施策の効果を確認しやすくなる</a:t>
            </a:r>
          </a:p>
        </p:txBody>
      </p:sp>
      <p:sp>
        <p:nvSpPr>
          <p:cNvPr id="14" name="Rounded Rectangle 13"/>
          <p:cNvSpPr/>
          <p:nvPr/>
        </p:nvSpPr>
        <p:spPr>
          <a:xfrm>
            <a:off x="502920" y="5440680"/>
            <a:ext cx="5029200" cy="566928"/>
          </a:xfrm>
          <a:prstGeom prst="roundRect">
            <a:avLst>
              <a:gd name="adj" fmla="val 15000"/>
            </a:avLst>
          </a:prstGeom>
          <a:solidFill>
            <a:srgbClr val="DCE7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85800" y="5440680"/>
            <a:ext cx="1188720" cy="566928"/>
          </a:xfrm>
          <a:prstGeom prst="rect">
            <a:avLst/>
          </a:prstGeom>
          <a:noFill/>
        </p:spPr>
        <p:txBody>
          <a:bodyPr wrap="square" anchor="ctr" lIns="0" rIns="0" tIns="0" bIns="0">
            <a:spAutoFit/>
          </a:bodyPr>
          <a:lstStyle/>
          <a:p>
            <a:pPr algn="l">
              <a:lnSpc>
                <a:spcPct val="115000"/>
              </a:lnSpc>
            </a:pPr>
            <a:r>
              <a:rPr sz="1150" b="1" i="0">
                <a:solidFill>
                  <a:srgbClr val="12332A"/>
                </a:solidFill>
                <a:latin typeface="Hiragino Kaku Gothic ProN"/>
              </a:rPr>
              <a:t>対応プラン</a:t>
            </a:r>
          </a:p>
        </p:txBody>
      </p:sp>
      <p:sp>
        <p:nvSpPr>
          <p:cNvPr id="16" name="TextBox 15"/>
          <p:cNvSpPr txBox="1"/>
          <p:nvPr/>
        </p:nvSpPr>
        <p:spPr>
          <a:xfrm>
            <a:off x="1874520" y="5440680"/>
            <a:ext cx="3474720" cy="566928"/>
          </a:xfrm>
          <a:prstGeom prst="rect">
            <a:avLst/>
          </a:prstGeom>
          <a:noFill/>
        </p:spPr>
        <p:txBody>
          <a:bodyPr wrap="square" anchor="ctr" lIns="0" rIns="0" tIns="0" bIns="0">
            <a:spAutoFit/>
          </a:bodyPr>
          <a:lstStyle/>
          <a:p>
            <a:pPr algn="l">
              <a:lnSpc>
                <a:spcPct val="115000"/>
              </a:lnSpc>
            </a:pPr>
            <a:r>
              <a:rPr sz="1250" b="1" i="0">
                <a:solidFill>
                  <a:srgbClr val="12332A"/>
                </a:solidFill>
                <a:latin typeface="Hiragino Kaku Gothic ProN"/>
              </a:rPr>
              <a:t>スタンダード／プレミアム（カスタムは個別相談）</a:t>
            </a:r>
          </a:p>
        </p:txBody>
      </p:sp>
      <p:sp>
        <p:nvSpPr>
          <p:cNvPr id="17" name="TextBox 16"/>
          <p:cNvSpPr txBox="1"/>
          <p:nvPr/>
        </p:nvSpPr>
        <p:spPr>
          <a:xfrm>
            <a:off x="502920" y="6080760"/>
            <a:ext cx="5029200" cy="320040"/>
          </a:xfrm>
          <a:prstGeom prst="rect">
            <a:avLst/>
          </a:prstGeom>
          <a:noFill/>
        </p:spPr>
        <p:txBody>
          <a:bodyPr wrap="square" anchor="t" lIns="0" rIns="0" tIns="0" bIns="0">
            <a:spAutoFit/>
          </a:bodyPr>
          <a:lstStyle/>
          <a:p>
            <a:pPr algn="l">
              <a:lnSpc>
                <a:spcPct val="115000"/>
              </a:lnSpc>
            </a:pPr>
            <a:r>
              <a:rPr sz="950" b="0" i="1">
                <a:solidFill>
                  <a:srgbClr val="A44823"/>
                </a:solidFill>
                <a:latin typeface="Hiragino Kaku Gothic ProN"/>
              </a:rPr>
              <a:t>※ 美容室・整体院・教室でもスタンダード以上で利用可（企業は対象外）。</a:t>
            </a:r>
          </a:p>
        </p:txBody>
      </p:sp>
      <p:sp>
        <p:nvSpPr>
          <p:cNvPr id="18" name="TextBox 17"/>
          <p:cNvSpPr txBox="1"/>
          <p:nvPr/>
        </p:nvSpPr>
        <p:spPr>
          <a:xfrm>
            <a:off x="502920" y="6519672"/>
            <a:ext cx="5486400" cy="274320"/>
          </a:xfrm>
          <a:prstGeom prst="rect">
            <a:avLst/>
          </a:prstGeom>
          <a:noFill/>
        </p:spPr>
        <p:txBody>
          <a:bodyPr wrap="square" anchor="t" lIns="0" rIns="0" tIns="0" bIns="0">
            <a:spAutoFit/>
          </a:bodyPr>
          <a:lstStyle/>
          <a:p>
            <a:pPr algn="l">
              <a:lnSpc>
                <a:spcPct val="115000"/>
              </a:lnSpc>
            </a:pPr>
            <a:r>
              <a:rPr sz="900" b="0" i="0">
                <a:solidFill>
                  <a:srgbClr val="9C9380"/>
                </a:solidFill>
                <a:latin typeface="Hiragino Kaku Gothic ProN"/>
              </a:rPr>
              <a:t>Musubi プラン別機能ガイド</a:t>
            </a:r>
          </a:p>
        </p:txBody>
      </p:sp>
      <p:sp>
        <p:nvSpPr>
          <p:cNvPr id="19" name="TextBox 18"/>
          <p:cNvSpPr txBox="1"/>
          <p:nvPr/>
        </p:nvSpPr>
        <p:spPr>
          <a:xfrm>
            <a:off x="10881360" y="6519672"/>
            <a:ext cx="822960" cy="274320"/>
          </a:xfrm>
          <a:prstGeom prst="rect">
            <a:avLst/>
          </a:prstGeom>
          <a:noFill/>
        </p:spPr>
        <p:txBody>
          <a:bodyPr wrap="square" anchor="t" lIns="0" rIns="0" tIns="0" bIns="0">
            <a:spAutoFit/>
          </a:bodyPr>
          <a:lstStyle/>
          <a:p>
            <a:pPr algn="r">
              <a:lnSpc>
                <a:spcPct val="115000"/>
              </a:lnSpc>
            </a:pPr>
            <a:r>
              <a:rPr sz="900" b="0" i="0">
                <a:solidFill>
                  <a:srgbClr val="9C9380"/>
                </a:solidFill>
                <a:latin typeface="Hiragino Kaku Gothic ProN"/>
              </a:rPr>
              <a:t>38</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8016"/>
          </a:xfrm>
          <a:prstGeom prst="rect">
            <a:avLst/>
          </a:prstGeom>
          <a:solidFill>
            <a:srgbClr val="1E4B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310896"/>
            <a:ext cx="7315200" cy="292608"/>
          </a:xfrm>
          <a:prstGeom prst="rect">
            <a:avLst/>
          </a:prstGeom>
          <a:noFill/>
        </p:spPr>
        <p:txBody>
          <a:bodyPr wrap="square" anchor="t" lIns="0" rIns="0" tIns="0" bIns="0">
            <a:spAutoFit/>
          </a:bodyPr>
          <a:lstStyle/>
          <a:p>
            <a:pPr algn="l">
              <a:lnSpc>
                <a:spcPct val="115000"/>
              </a:lnSpc>
            </a:pPr>
            <a:r>
              <a:rPr sz="1200" b="1" i="0">
                <a:solidFill>
                  <a:srgbClr val="A44823"/>
                </a:solidFill>
                <a:latin typeface="Hiragino Kaku Gothic ProN"/>
              </a:rPr>
              <a:t>機能詳細｜月次レポート</a:t>
            </a:r>
          </a:p>
        </p:txBody>
      </p:sp>
      <p:sp>
        <p:nvSpPr>
          <p:cNvPr id="5" name="TextBox 4"/>
          <p:cNvSpPr txBox="1"/>
          <p:nvPr/>
        </p:nvSpPr>
        <p:spPr>
          <a:xfrm>
            <a:off x="502920" y="566928"/>
            <a:ext cx="10515600" cy="640080"/>
          </a:xfrm>
          <a:prstGeom prst="rect">
            <a:avLst/>
          </a:prstGeom>
          <a:noFill/>
        </p:spPr>
        <p:txBody>
          <a:bodyPr wrap="square" anchor="t" lIns="0" rIns="0" tIns="0" bIns="0">
            <a:spAutoFit/>
          </a:bodyPr>
          <a:lstStyle/>
          <a:p>
            <a:pPr algn="l">
              <a:lnSpc>
                <a:spcPct val="115000"/>
              </a:lnSpc>
            </a:pPr>
            <a:r>
              <a:rPr sz="2600" b="1" i="0">
                <a:solidFill>
                  <a:srgbClr val="12332A"/>
                </a:solidFill>
                <a:latin typeface="Hiragino Kaku Gothic ProN"/>
              </a:rPr>
              <a:t>AI月次改善提案（レポートに同梱）</a:t>
            </a:r>
          </a:p>
        </p:txBody>
      </p:sp>
      <p:sp>
        <p:nvSpPr>
          <p:cNvPr id="6" name="Rectangle 5"/>
          <p:cNvSpPr/>
          <p:nvPr/>
        </p:nvSpPr>
        <p:spPr>
          <a:xfrm>
            <a:off x="502920" y="1170432"/>
            <a:ext cx="1005840" cy="38100"/>
          </a:xfrm>
          <a:prstGeom prst="rect">
            <a:avLst/>
          </a:prstGeom>
          <a:solidFill>
            <a:srgbClr val="C15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5938520" y="1412240"/>
            <a:ext cx="5816600" cy="4079239"/>
          </a:xfrm>
          <a:prstGeom prst="rect">
            <a:avLst/>
          </a:prstGeom>
          <a:solidFill>
            <a:srgbClr val="FFFFFF"/>
          </a:solidFill>
          <a:ln w="12700">
            <a:solidFill>
              <a:srgbClr val="E7DEC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ai_suggestion.jpg"/>
          <p:cNvPicPr>
            <a:picLocks noChangeAspect="1"/>
          </p:cNvPicPr>
          <p:nvPr/>
        </p:nvPicPr>
        <p:blipFill>
          <a:blip r:embed="rId2"/>
          <a:stretch>
            <a:fillRect/>
          </a:stretch>
        </p:blipFill>
        <p:spPr>
          <a:xfrm>
            <a:off x="5989320" y="2703376"/>
            <a:ext cx="5715000" cy="1496966"/>
          </a:xfrm>
          <a:prstGeom prst="rect">
            <a:avLst/>
          </a:prstGeom>
        </p:spPr>
      </p:pic>
      <p:sp>
        <p:nvSpPr>
          <p:cNvPr id="9" name="TextBox 8"/>
          <p:cNvSpPr txBox="1"/>
          <p:nvPr/>
        </p:nvSpPr>
        <p:spPr>
          <a:xfrm>
            <a:off x="5989320" y="5513832"/>
            <a:ext cx="5715000" cy="274320"/>
          </a:xfrm>
          <a:prstGeom prst="rect">
            <a:avLst/>
          </a:prstGeom>
          <a:noFill/>
        </p:spPr>
        <p:txBody>
          <a:bodyPr wrap="square" anchor="t" lIns="0" rIns="0" tIns="0" bIns="0">
            <a:spAutoFit/>
          </a:bodyPr>
          <a:lstStyle/>
          <a:p>
            <a:pPr algn="ctr">
              <a:lnSpc>
                <a:spcPct val="115000"/>
              </a:lnSpc>
            </a:pPr>
            <a:r>
              <a:rPr sz="950" b="0" i="1">
                <a:solidFill>
                  <a:srgbClr val="9C9380"/>
                </a:solidFill>
                <a:latin typeface="Hiragino Kaku Gothic ProN"/>
              </a:rPr>
              <a:t>画面はイメージです（提案内容のサンプル）</a:t>
            </a:r>
          </a:p>
        </p:txBody>
      </p:sp>
      <p:sp>
        <p:nvSpPr>
          <p:cNvPr id="10" name="TextBox 9"/>
          <p:cNvSpPr txBox="1"/>
          <p:nvPr/>
        </p:nvSpPr>
        <p:spPr>
          <a:xfrm>
            <a:off x="502920" y="141732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できること</a:t>
            </a:r>
          </a:p>
        </p:txBody>
      </p:sp>
      <p:sp>
        <p:nvSpPr>
          <p:cNvPr id="11" name="TextBox 10"/>
          <p:cNvSpPr txBox="1"/>
          <p:nvPr/>
        </p:nvSpPr>
        <p:spPr>
          <a:xfrm>
            <a:off x="502920" y="1764792"/>
            <a:ext cx="5029200" cy="155448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アクセス数・予約件数・口コミ件数などの実データをもとに、AIが「来月の改善提案」を自動生成</a:t>
            </a:r>
          </a:p>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生成した改善提案を、月次レポートに同梱してお届け</a:t>
            </a:r>
          </a:p>
        </p:txBody>
      </p:sp>
      <p:sp>
        <p:nvSpPr>
          <p:cNvPr id="12" name="TextBox 11"/>
          <p:cNvSpPr txBox="1"/>
          <p:nvPr/>
        </p:nvSpPr>
        <p:spPr>
          <a:xfrm>
            <a:off x="502920" y="338328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お店にとってのメリット</a:t>
            </a:r>
          </a:p>
        </p:txBody>
      </p:sp>
      <p:sp>
        <p:nvSpPr>
          <p:cNvPr id="13" name="TextBox 12"/>
          <p:cNvSpPr txBox="1"/>
          <p:nvPr/>
        </p:nvSpPr>
        <p:spPr>
          <a:xfrm>
            <a:off x="502920" y="3730752"/>
            <a:ext cx="5029200" cy="146304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数字を自分で分析する時間がなくても、次に何をすべきかが分かる</a:t>
            </a:r>
          </a:p>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施策のヒントが毎月自動で届くため、PDCAを回しやすくなる</a:t>
            </a:r>
          </a:p>
        </p:txBody>
      </p:sp>
      <p:sp>
        <p:nvSpPr>
          <p:cNvPr id="14" name="Rounded Rectangle 13"/>
          <p:cNvSpPr/>
          <p:nvPr/>
        </p:nvSpPr>
        <p:spPr>
          <a:xfrm>
            <a:off x="502920" y="5440680"/>
            <a:ext cx="5029200" cy="566928"/>
          </a:xfrm>
          <a:prstGeom prst="roundRect">
            <a:avLst>
              <a:gd name="adj" fmla="val 15000"/>
            </a:avLst>
          </a:prstGeom>
          <a:solidFill>
            <a:srgbClr val="DCE7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85800" y="5440680"/>
            <a:ext cx="1188720" cy="566928"/>
          </a:xfrm>
          <a:prstGeom prst="rect">
            <a:avLst/>
          </a:prstGeom>
          <a:noFill/>
        </p:spPr>
        <p:txBody>
          <a:bodyPr wrap="square" anchor="ctr" lIns="0" rIns="0" tIns="0" bIns="0">
            <a:spAutoFit/>
          </a:bodyPr>
          <a:lstStyle/>
          <a:p>
            <a:pPr algn="l">
              <a:lnSpc>
                <a:spcPct val="115000"/>
              </a:lnSpc>
            </a:pPr>
            <a:r>
              <a:rPr sz="1150" b="1" i="0">
                <a:solidFill>
                  <a:srgbClr val="12332A"/>
                </a:solidFill>
                <a:latin typeface="Hiragino Kaku Gothic ProN"/>
              </a:rPr>
              <a:t>対応プラン</a:t>
            </a:r>
          </a:p>
        </p:txBody>
      </p:sp>
      <p:sp>
        <p:nvSpPr>
          <p:cNvPr id="16" name="TextBox 15"/>
          <p:cNvSpPr txBox="1"/>
          <p:nvPr/>
        </p:nvSpPr>
        <p:spPr>
          <a:xfrm>
            <a:off x="1874520" y="5440680"/>
            <a:ext cx="3474720" cy="566928"/>
          </a:xfrm>
          <a:prstGeom prst="rect">
            <a:avLst/>
          </a:prstGeom>
          <a:noFill/>
        </p:spPr>
        <p:txBody>
          <a:bodyPr wrap="square" anchor="ctr" lIns="0" rIns="0" tIns="0" bIns="0">
            <a:spAutoFit/>
          </a:bodyPr>
          <a:lstStyle/>
          <a:p>
            <a:pPr algn="l">
              <a:lnSpc>
                <a:spcPct val="115000"/>
              </a:lnSpc>
            </a:pPr>
            <a:r>
              <a:rPr sz="1250" b="1" i="0">
                <a:solidFill>
                  <a:srgbClr val="12332A"/>
                </a:solidFill>
                <a:latin typeface="Hiragino Kaku Gothic ProN"/>
              </a:rPr>
              <a:t>プレミアム（カスタムは個別相談）</a:t>
            </a:r>
          </a:p>
        </p:txBody>
      </p:sp>
      <p:sp>
        <p:nvSpPr>
          <p:cNvPr id="17" name="TextBox 16"/>
          <p:cNvSpPr txBox="1"/>
          <p:nvPr/>
        </p:nvSpPr>
        <p:spPr>
          <a:xfrm>
            <a:off x="502920" y="6080760"/>
            <a:ext cx="5029200" cy="320040"/>
          </a:xfrm>
          <a:prstGeom prst="rect">
            <a:avLst/>
          </a:prstGeom>
          <a:noFill/>
        </p:spPr>
        <p:txBody>
          <a:bodyPr wrap="square" anchor="t" lIns="0" rIns="0" tIns="0" bIns="0">
            <a:spAutoFit/>
          </a:bodyPr>
          <a:lstStyle/>
          <a:p>
            <a:pPr algn="l">
              <a:lnSpc>
                <a:spcPct val="115000"/>
              </a:lnSpc>
            </a:pPr>
            <a:r>
              <a:rPr sz="950" b="0" i="1">
                <a:solidFill>
                  <a:srgbClr val="A44823"/>
                </a:solidFill>
                <a:latin typeface="Hiragino Kaku Gothic ProN"/>
              </a:rPr>
              <a:t>※ 月次レポート自体はスタンダードでもご利用いただけます。AIによる改善提案はプレミアム以上の機能です。</a:t>
            </a:r>
          </a:p>
        </p:txBody>
      </p:sp>
      <p:sp>
        <p:nvSpPr>
          <p:cNvPr id="18" name="TextBox 17"/>
          <p:cNvSpPr txBox="1"/>
          <p:nvPr/>
        </p:nvSpPr>
        <p:spPr>
          <a:xfrm>
            <a:off x="502920" y="6519672"/>
            <a:ext cx="5486400" cy="274320"/>
          </a:xfrm>
          <a:prstGeom prst="rect">
            <a:avLst/>
          </a:prstGeom>
          <a:noFill/>
        </p:spPr>
        <p:txBody>
          <a:bodyPr wrap="square" anchor="t" lIns="0" rIns="0" tIns="0" bIns="0">
            <a:spAutoFit/>
          </a:bodyPr>
          <a:lstStyle/>
          <a:p>
            <a:pPr algn="l">
              <a:lnSpc>
                <a:spcPct val="115000"/>
              </a:lnSpc>
            </a:pPr>
            <a:r>
              <a:rPr sz="900" b="0" i="0">
                <a:solidFill>
                  <a:srgbClr val="9C9380"/>
                </a:solidFill>
                <a:latin typeface="Hiragino Kaku Gothic ProN"/>
              </a:rPr>
              <a:t>Musubi プラン別機能ガイド</a:t>
            </a:r>
          </a:p>
        </p:txBody>
      </p:sp>
      <p:sp>
        <p:nvSpPr>
          <p:cNvPr id="19" name="TextBox 18"/>
          <p:cNvSpPr txBox="1"/>
          <p:nvPr/>
        </p:nvSpPr>
        <p:spPr>
          <a:xfrm>
            <a:off x="10881360" y="6519672"/>
            <a:ext cx="822960" cy="274320"/>
          </a:xfrm>
          <a:prstGeom prst="rect">
            <a:avLst/>
          </a:prstGeom>
          <a:noFill/>
        </p:spPr>
        <p:txBody>
          <a:bodyPr wrap="square" anchor="t" lIns="0" rIns="0" tIns="0" bIns="0">
            <a:spAutoFit/>
          </a:bodyPr>
          <a:lstStyle/>
          <a:p>
            <a:pPr algn="r">
              <a:lnSpc>
                <a:spcPct val="115000"/>
              </a:lnSpc>
            </a:pPr>
            <a:r>
              <a:rPr sz="900" b="0" i="0">
                <a:solidFill>
                  <a:srgbClr val="9C9380"/>
                </a:solidFill>
                <a:latin typeface="Hiragino Kaku Gothic ProN"/>
              </a:rPr>
              <a:t>39</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8016"/>
          </a:xfrm>
          <a:prstGeom prst="rect">
            <a:avLst/>
          </a:prstGeom>
          <a:solidFill>
            <a:srgbClr val="1E4B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310896"/>
            <a:ext cx="7315200" cy="292608"/>
          </a:xfrm>
          <a:prstGeom prst="rect">
            <a:avLst/>
          </a:prstGeom>
          <a:noFill/>
        </p:spPr>
        <p:txBody>
          <a:bodyPr wrap="square" anchor="t" lIns="0" rIns="0" tIns="0" bIns="0">
            <a:spAutoFit/>
          </a:bodyPr>
          <a:lstStyle/>
          <a:p>
            <a:pPr algn="l">
              <a:lnSpc>
                <a:spcPct val="115000"/>
              </a:lnSpc>
            </a:pPr>
            <a:r>
              <a:rPr sz="1200" b="1" i="0">
                <a:solidFill>
                  <a:srgbClr val="A44823"/>
                </a:solidFill>
                <a:latin typeface="Hiragino Kaku Gothic ProN"/>
              </a:rPr>
              <a:t>FEATURE MATRIX</a:t>
            </a:r>
          </a:p>
        </p:txBody>
      </p:sp>
      <p:sp>
        <p:nvSpPr>
          <p:cNvPr id="5" name="TextBox 4"/>
          <p:cNvSpPr txBox="1"/>
          <p:nvPr/>
        </p:nvSpPr>
        <p:spPr>
          <a:xfrm>
            <a:off x="502920" y="566928"/>
            <a:ext cx="10515600" cy="640080"/>
          </a:xfrm>
          <a:prstGeom prst="rect">
            <a:avLst/>
          </a:prstGeom>
          <a:noFill/>
        </p:spPr>
        <p:txBody>
          <a:bodyPr wrap="square" anchor="t" lIns="0" rIns="0" tIns="0" bIns="0">
            <a:spAutoFit/>
          </a:bodyPr>
          <a:lstStyle/>
          <a:p>
            <a:pPr algn="l">
              <a:lnSpc>
                <a:spcPct val="115000"/>
              </a:lnSpc>
            </a:pPr>
            <a:r>
              <a:rPr sz="2600" b="1" i="0">
                <a:solidFill>
                  <a:srgbClr val="12332A"/>
                </a:solidFill>
                <a:latin typeface="Hiragino Kaku Gothic ProN"/>
              </a:rPr>
              <a:t>機能マトリックス｜サイト標準機能</a:t>
            </a:r>
          </a:p>
        </p:txBody>
      </p:sp>
      <p:sp>
        <p:nvSpPr>
          <p:cNvPr id="6" name="Rectangle 5"/>
          <p:cNvSpPr/>
          <p:nvPr/>
        </p:nvSpPr>
        <p:spPr>
          <a:xfrm>
            <a:off x="502920" y="1170432"/>
            <a:ext cx="1005840" cy="38100"/>
          </a:xfrm>
          <a:prstGeom prst="rect">
            <a:avLst/>
          </a:prstGeom>
          <a:solidFill>
            <a:srgbClr val="C15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1170432"/>
            <a:ext cx="10515600" cy="320040"/>
          </a:xfrm>
          <a:prstGeom prst="rect">
            <a:avLst/>
          </a:prstGeom>
          <a:noFill/>
        </p:spPr>
        <p:txBody>
          <a:bodyPr wrap="square" anchor="t" lIns="0" rIns="0" tIns="0" bIns="0">
            <a:spAutoFit/>
          </a:bodyPr>
          <a:lstStyle/>
          <a:p>
            <a:pPr algn="l">
              <a:lnSpc>
                <a:spcPct val="115000"/>
              </a:lnSpc>
            </a:pPr>
            <a:r>
              <a:rPr sz="1200" b="0" i="0">
                <a:solidFill>
                  <a:srgbClr val="6E6552"/>
                </a:solidFill>
                <a:latin typeface="Hiragino Kaku Gothic ProN"/>
              </a:rPr>
              <a:t>すべてのプランに共通</a:t>
            </a:r>
          </a:p>
        </p:txBody>
      </p:sp>
      <p:graphicFrame>
        <p:nvGraphicFramePr>
          <p:cNvPr id="8" name="Table 7"/>
          <p:cNvGraphicFramePr>
            <a:graphicFrameLocks noGrp="1"/>
          </p:cNvGraphicFramePr>
          <p:nvPr/>
        </p:nvGraphicFramePr>
        <p:xfrm>
          <a:off x="502920" y="1627632"/>
          <a:ext cx="11183112" cy="4919472"/>
        </p:xfrm>
        <a:graphic>
          <a:graphicData uri="http://schemas.openxmlformats.org/drawingml/2006/table">
            <a:tbl>
              <a:tblPr firstRow="1" bandRow="1">
                <a:tableStyleId>{5C22544A-7EE6-4342-B048-85BDC9FD1C3A}</a:tableStyleId>
              </a:tblPr>
              <a:tblGrid>
                <a:gridCol w="5989320"/>
                <a:gridCol w="1298448"/>
                <a:gridCol w="1298448"/>
                <a:gridCol w="1298448"/>
                <a:gridCol w="1298448"/>
              </a:tblGrid>
              <a:tr h="384048">
                <a:tc>
                  <a:txBody>
                    <a:bodyPr/>
                    <a:lstStyle/>
                    <a:p>
                      <a:pPr algn="l"/>
                      <a:r>
                        <a:rPr sz="1200" b="1">
                          <a:solidFill>
                            <a:srgbClr val="FFFFFF"/>
                          </a:solidFill>
                          <a:latin typeface="Hiragino Kaku Gothic ProN"/>
                        </a:rPr>
                        <a:t>機能</a:t>
                      </a:r>
                    </a:p>
                  </a:txBody>
                  <a:tcPr anchor="ctr" marL="101600" marT="25400" marB="25400">
                    <a:solidFill>
                      <a:srgbClr val="1E4B3D"/>
                    </a:solidFill>
                  </a:tcPr>
                </a:tc>
                <a:tc>
                  <a:txBody>
                    <a:bodyPr/>
                    <a:lstStyle/>
                    <a:p>
                      <a:pPr algn="ctr"/>
                      <a:r>
                        <a:rPr sz="1200" b="1">
                          <a:solidFill>
                            <a:srgbClr val="FFFFFF"/>
                          </a:solidFill>
                          <a:latin typeface="Hiragino Kaku Gothic ProN"/>
                        </a:rPr>
                        <a:t>ライト</a:t>
                      </a:r>
                    </a:p>
                  </a:txBody>
                  <a:tcPr anchor="ctr" marL="101600" marT="25400" marB="25400">
                    <a:solidFill>
                      <a:srgbClr val="1E4B3D"/>
                    </a:solidFill>
                  </a:tcPr>
                </a:tc>
                <a:tc>
                  <a:txBody>
                    <a:bodyPr/>
                    <a:lstStyle/>
                    <a:p>
                      <a:pPr algn="ctr"/>
                      <a:r>
                        <a:rPr sz="1200" b="1">
                          <a:solidFill>
                            <a:srgbClr val="FFFFFF"/>
                          </a:solidFill>
                          <a:latin typeface="Hiragino Kaku Gothic ProN"/>
                        </a:rPr>
                        <a:t>スタンダード</a:t>
                      </a:r>
                    </a:p>
                  </a:txBody>
                  <a:tcPr anchor="ctr" marL="101600" marT="25400" marB="25400">
                    <a:solidFill>
                      <a:srgbClr val="1E4B3D"/>
                    </a:solidFill>
                  </a:tcPr>
                </a:tc>
                <a:tc>
                  <a:txBody>
                    <a:bodyPr/>
                    <a:lstStyle/>
                    <a:p>
                      <a:pPr algn="ctr"/>
                      <a:r>
                        <a:rPr sz="1200" b="1">
                          <a:solidFill>
                            <a:srgbClr val="FFFFFF"/>
                          </a:solidFill>
                          <a:latin typeface="Hiragino Kaku Gothic ProN"/>
                        </a:rPr>
                        <a:t>プレミアム</a:t>
                      </a:r>
                    </a:p>
                  </a:txBody>
                  <a:tcPr anchor="ctr" marL="101600" marT="25400" marB="25400">
                    <a:solidFill>
                      <a:srgbClr val="1E4B3D"/>
                    </a:solidFill>
                  </a:tcPr>
                </a:tc>
                <a:tc>
                  <a:txBody>
                    <a:bodyPr/>
                    <a:lstStyle/>
                    <a:p>
                      <a:pPr algn="ctr"/>
                      <a:r>
                        <a:rPr sz="1200" b="1">
                          <a:solidFill>
                            <a:srgbClr val="FFFFFF"/>
                          </a:solidFill>
                          <a:latin typeface="Hiragino Kaku Gothic ProN"/>
                        </a:rPr>
                        <a:t>カスタム</a:t>
                      </a:r>
                    </a:p>
                  </a:txBody>
                  <a:tcPr anchor="ctr" marL="101600" marT="25400" marB="25400">
                    <a:solidFill>
                      <a:srgbClr val="1E4B3D"/>
                    </a:solidFill>
                  </a:tcPr>
                </a:tc>
              </a:tr>
              <a:tr h="566928">
                <a:tc>
                  <a:txBody>
                    <a:bodyPr wrap="square" lIns="101600" tIns="38100" bIns="38100"/>
                    <a:lstStyle/>
                    <a:p>
                      <a:pPr algn="l"/>
                      <a:r>
                        <a:rPr sz="1150" b="0">
                          <a:solidFill>
                            <a:srgbClr val="23201A"/>
                          </a:solidFill>
                          <a:latin typeface="Hiragino Kaku Gothic ProN"/>
                        </a:rPr>
                        <a:t>公式サイト制作（全16業種の専用デザイン：飲食10＋美容/整体/教室/企業4＋汎用・イベント）</a:t>
                      </a:r>
                    </a:p>
                    <a:p>
                      <a:pPr algn="l"/>
                      <a:r>
                        <a:rPr sz="830" i="1">
                          <a:solidFill>
                            <a:srgbClr val="9C9380"/>
                          </a:solidFill>
                          <a:latin typeface="Hiragino Kaku Gothic ProN"/>
                        </a:rPr>
                        <a:t>カスタムは既製デザインを使わないフルオーダー制作</a:t>
                      </a:r>
                    </a:p>
                  </a:txBody>
                  <a:tcPr anchor="ctr">
                    <a:solidFill>
                      <a:srgbClr val="FFFFFF"/>
                    </a:solidFill>
                  </a:tcPr>
                </a:tc>
                <a:tc>
                  <a:txBody>
                    <a:bodyPr/>
                    <a:lstStyle/>
                    <a:p>
                      <a:pPr algn="ctr"/>
                      <a:r>
                        <a:rPr sz="1250" b="1">
                          <a:solidFill>
                            <a:srgbClr val="1E4B3D"/>
                          </a:solidFill>
                          <a:latin typeface="Hiragino Kaku Gothic ProN"/>
                        </a:rPr>
                        <a:t>○</a:t>
                      </a:r>
                    </a:p>
                  </a:txBody>
                  <a:tcPr anchor="ctr">
                    <a:solidFill>
                      <a:srgbClr val="FFFFFF"/>
                    </a:solidFill>
                  </a:tcPr>
                </a:tc>
                <a:tc>
                  <a:txBody>
                    <a:bodyPr/>
                    <a:lstStyle/>
                    <a:p>
                      <a:pPr algn="ctr"/>
                      <a:r>
                        <a:rPr sz="1250" b="1">
                          <a:solidFill>
                            <a:srgbClr val="1E4B3D"/>
                          </a:solidFill>
                          <a:latin typeface="Hiragino Kaku Gothic ProN"/>
                        </a:rPr>
                        <a:t>○</a:t>
                      </a:r>
                    </a:p>
                  </a:txBody>
                  <a:tcPr anchor="ctr">
                    <a:solidFill>
                      <a:srgbClr val="FFFFFF"/>
                    </a:solidFill>
                  </a:tcPr>
                </a:tc>
                <a:tc>
                  <a:txBody>
                    <a:bodyPr/>
                    <a:lstStyle/>
                    <a:p>
                      <a:pPr algn="ctr"/>
                      <a:r>
                        <a:rPr sz="1250" b="1">
                          <a:solidFill>
                            <a:srgbClr val="1E4B3D"/>
                          </a:solidFill>
                          <a:latin typeface="Hiragino Kaku Gothic ProN"/>
                        </a:rPr>
                        <a:t>○</a:t>
                      </a:r>
                    </a:p>
                  </a:txBody>
                  <a:tcPr anchor="ctr">
                    <a:solidFill>
                      <a:srgbClr val="FFFFFF"/>
                    </a:solidFill>
                  </a:tcPr>
                </a:tc>
                <a:tc>
                  <a:txBody>
                    <a:bodyPr/>
                    <a:lstStyle/>
                    <a:p>
                      <a:pPr algn="ctr"/>
                      <a:r>
                        <a:rPr sz="1250" b="1">
                          <a:solidFill>
                            <a:srgbClr val="A44823"/>
                          </a:solidFill>
                          <a:latin typeface="Hiragino Kaku Gothic ProN"/>
                        </a:rPr>
                        <a:t>△</a:t>
                      </a:r>
                    </a:p>
                  </a:txBody>
                  <a:tcPr anchor="ctr">
                    <a:solidFill>
                      <a:srgbClr val="FFFFFF"/>
                    </a:solidFill>
                  </a:tcPr>
                </a:tc>
              </a:tr>
              <a:tr h="566928">
                <a:tc>
                  <a:txBody>
                    <a:bodyPr wrap="square" lIns="101600" tIns="38100" bIns="38100"/>
                    <a:lstStyle/>
                    <a:p>
                      <a:pPr algn="l"/>
                      <a:r>
                        <a:rPr sz="1150" b="0">
                          <a:solidFill>
                            <a:srgbClr val="23201A"/>
                          </a:solidFill>
                          <a:latin typeface="Hiragino Kaku Gothic ProN"/>
                        </a:rPr>
                        <a:t>スマホ対応（レスポンシブデザイン）</a:t>
                      </a:r>
                    </a:p>
                  </a:txBody>
                  <a:tcPr anchor="ctr">
                    <a:solidFill>
                      <a:srgbClr val="FBF6EA"/>
                    </a:solidFill>
                  </a:tcPr>
                </a:tc>
                <a:tc>
                  <a:txBody>
                    <a:bodyPr/>
                    <a:lstStyle/>
                    <a:p>
                      <a:pPr algn="ctr"/>
                      <a:r>
                        <a:rPr sz="1250" b="1">
                          <a:solidFill>
                            <a:srgbClr val="1E4B3D"/>
                          </a:solidFill>
                          <a:latin typeface="Hiragino Kaku Gothic ProN"/>
                        </a:rPr>
                        <a:t>○</a:t>
                      </a:r>
                    </a:p>
                  </a:txBody>
                  <a:tcPr anchor="ctr">
                    <a:solidFill>
                      <a:srgbClr val="FBF6EA"/>
                    </a:solidFill>
                  </a:tcPr>
                </a:tc>
                <a:tc>
                  <a:txBody>
                    <a:bodyPr/>
                    <a:lstStyle/>
                    <a:p>
                      <a:pPr algn="ctr"/>
                      <a:r>
                        <a:rPr sz="1250" b="1">
                          <a:solidFill>
                            <a:srgbClr val="1E4B3D"/>
                          </a:solidFill>
                          <a:latin typeface="Hiragino Kaku Gothic ProN"/>
                        </a:rPr>
                        <a:t>○</a:t>
                      </a:r>
                    </a:p>
                  </a:txBody>
                  <a:tcPr anchor="ctr">
                    <a:solidFill>
                      <a:srgbClr val="FBF6EA"/>
                    </a:solidFill>
                  </a:tcPr>
                </a:tc>
                <a:tc>
                  <a:txBody>
                    <a:bodyPr/>
                    <a:lstStyle/>
                    <a:p>
                      <a:pPr algn="ctr"/>
                      <a:r>
                        <a:rPr sz="1250" b="1">
                          <a:solidFill>
                            <a:srgbClr val="1E4B3D"/>
                          </a:solidFill>
                          <a:latin typeface="Hiragino Kaku Gothic ProN"/>
                        </a:rPr>
                        <a:t>○</a:t>
                      </a:r>
                    </a:p>
                  </a:txBody>
                  <a:tcPr anchor="ctr">
                    <a:solidFill>
                      <a:srgbClr val="FBF6EA"/>
                    </a:solidFill>
                  </a:tcPr>
                </a:tc>
                <a:tc>
                  <a:txBody>
                    <a:bodyPr/>
                    <a:lstStyle/>
                    <a:p>
                      <a:pPr algn="ctr"/>
                      <a:r>
                        <a:rPr sz="1250" b="1">
                          <a:solidFill>
                            <a:srgbClr val="1E4B3D"/>
                          </a:solidFill>
                          <a:latin typeface="Hiragino Kaku Gothic ProN"/>
                        </a:rPr>
                        <a:t>○</a:t>
                      </a:r>
                    </a:p>
                  </a:txBody>
                  <a:tcPr anchor="ctr">
                    <a:solidFill>
                      <a:srgbClr val="FBF6EA"/>
                    </a:solidFill>
                  </a:tcPr>
                </a:tc>
              </a:tr>
              <a:tr h="566928">
                <a:tc>
                  <a:txBody>
                    <a:bodyPr wrap="square" lIns="101600" tIns="38100" bIns="38100"/>
                    <a:lstStyle/>
                    <a:p>
                      <a:pPr algn="l"/>
                      <a:r>
                        <a:rPr sz="1150" b="0">
                          <a:solidFill>
                            <a:srgbClr val="23201A"/>
                          </a:solidFill>
                          <a:latin typeface="Hiragino Kaku Gothic ProN"/>
                        </a:rPr>
                        <a:t>Google口コミの表示</a:t>
                      </a:r>
                    </a:p>
                  </a:txBody>
                  <a:tcPr anchor="ctr">
                    <a:solidFill>
                      <a:srgbClr val="FFFFFF"/>
                    </a:solidFill>
                  </a:tcPr>
                </a:tc>
                <a:tc>
                  <a:txBody>
                    <a:bodyPr/>
                    <a:lstStyle/>
                    <a:p>
                      <a:pPr algn="ctr"/>
                      <a:r>
                        <a:rPr sz="1250" b="1">
                          <a:solidFill>
                            <a:srgbClr val="1E4B3D"/>
                          </a:solidFill>
                          <a:latin typeface="Hiragino Kaku Gothic ProN"/>
                        </a:rPr>
                        <a:t>○</a:t>
                      </a:r>
                    </a:p>
                  </a:txBody>
                  <a:tcPr anchor="ctr">
                    <a:solidFill>
                      <a:srgbClr val="FFFFFF"/>
                    </a:solidFill>
                  </a:tcPr>
                </a:tc>
                <a:tc>
                  <a:txBody>
                    <a:bodyPr/>
                    <a:lstStyle/>
                    <a:p>
                      <a:pPr algn="ctr"/>
                      <a:r>
                        <a:rPr sz="1250" b="1">
                          <a:solidFill>
                            <a:srgbClr val="1E4B3D"/>
                          </a:solidFill>
                          <a:latin typeface="Hiragino Kaku Gothic ProN"/>
                        </a:rPr>
                        <a:t>○</a:t>
                      </a:r>
                    </a:p>
                  </a:txBody>
                  <a:tcPr anchor="ctr">
                    <a:solidFill>
                      <a:srgbClr val="FFFFFF"/>
                    </a:solidFill>
                  </a:tcPr>
                </a:tc>
                <a:tc>
                  <a:txBody>
                    <a:bodyPr/>
                    <a:lstStyle/>
                    <a:p>
                      <a:pPr algn="ctr"/>
                      <a:r>
                        <a:rPr sz="1250" b="1">
                          <a:solidFill>
                            <a:srgbClr val="1E4B3D"/>
                          </a:solidFill>
                          <a:latin typeface="Hiragino Kaku Gothic ProN"/>
                        </a:rPr>
                        <a:t>○</a:t>
                      </a:r>
                    </a:p>
                  </a:txBody>
                  <a:tcPr anchor="ctr">
                    <a:solidFill>
                      <a:srgbClr val="FFFFFF"/>
                    </a:solidFill>
                  </a:tcPr>
                </a:tc>
                <a:tc>
                  <a:txBody>
                    <a:bodyPr/>
                    <a:lstStyle/>
                    <a:p>
                      <a:pPr algn="ctr"/>
                      <a:r>
                        <a:rPr sz="1250" b="1">
                          <a:solidFill>
                            <a:srgbClr val="1E4B3D"/>
                          </a:solidFill>
                          <a:latin typeface="Hiragino Kaku Gothic ProN"/>
                        </a:rPr>
                        <a:t>○</a:t>
                      </a:r>
                    </a:p>
                  </a:txBody>
                  <a:tcPr anchor="ctr">
                    <a:solidFill>
                      <a:srgbClr val="FFFFFF"/>
                    </a:solidFill>
                  </a:tcPr>
                </a:tc>
              </a:tr>
              <a:tr h="566928">
                <a:tc>
                  <a:txBody>
                    <a:bodyPr wrap="square" lIns="101600" tIns="38100" bIns="38100"/>
                    <a:lstStyle/>
                    <a:p>
                      <a:pPr algn="l"/>
                      <a:r>
                        <a:rPr sz="1150" b="0">
                          <a:solidFill>
                            <a:srgbClr val="23201A"/>
                          </a:solidFill>
                          <a:latin typeface="Hiragino Kaku Gothic ProN"/>
                        </a:rPr>
                        <a:t>食べログ／Instagram／Googleマップ導線</a:t>
                      </a:r>
                    </a:p>
                  </a:txBody>
                  <a:tcPr anchor="ctr">
                    <a:solidFill>
                      <a:srgbClr val="FBF6EA"/>
                    </a:solidFill>
                  </a:tcPr>
                </a:tc>
                <a:tc>
                  <a:txBody>
                    <a:bodyPr/>
                    <a:lstStyle/>
                    <a:p>
                      <a:pPr algn="ctr"/>
                      <a:r>
                        <a:rPr sz="1250" b="1">
                          <a:solidFill>
                            <a:srgbClr val="1E4B3D"/>
                          </a:solidFill>
                          <a:latin typeface="Hiragino Kaku Gothic ProN"/>
                        </a:rPr>
                        <a:t>○</a:t>
                      </a:r>
                    </a:p>
                  </a:txBody>
                  <a:tcPr anchor="ctr">
                    <a:solidFill>
                      <a:srgbClr val="FBF6EA"/>
                    </a:solidFill>
                  </a:tcPr>
                </a:tc>
                <a:tc>
                  <a:txBody>
                    <a:bodyPr/>
                    <a:lstStyle/>
                    <a:p>
                      <a:pPr algn="ctr"/>
                      <a:r>
                        <a:rPr sz="1250" b="1">
                          <a:solidFill>
                            <a:srgbClr val="1E4B3D"/>
                          </a:solidFill>
                          <a:latin typeface="Hiragino Kaku Gothic ProN"/>
                        </a:rPr>
                        <a:t>○</a:t>
                      </a:r>
                    </a:p>
                  </a:txBody>
                  <a:tcPr anchor="ctr">
                    <a:solidFill>
                      <a:srgbClr val="FBF6EA"/>
                    </a:solidFill>
                  </a:tcPr>
                </a:tc>
                <a:tc>
                  <a:txBody>
                    <a:bodyPr/>
                    <a:lstStyle/>
                    <a:p>
                      <a:pPr algn="ctr"/>
                      <a:r>
                        <a:rPr sz="1250" b="1">
                          <a:solidFill>
                            <a:srgbClr val="1E4B3D"/>
                          </a:solidFill>
                          <a:latin typeface="Hiragino Kaku Gothic ProN"/>
                        </a:rPr>
                        <a:t>○</a:t>
                      </a:r>
                    </a:p>
                  </a:txBody>
                  <a:tcPr anchor="ctr">
                    <a:solidFill>
                      <a:srgbClr val="FBF6EA"/>
                    </a:solidFill>
                  </a:tcPr>
                </a:tc>
                <a:tc>
                  <a:txBody>
                    <a:bodyPr/>
                    <a:lstStyle/>
                    <a:p>
                      <a:pPr algn="ctr"/>
                      <a:r>
                        <a:rPr sz="1250" b="1">
                          <a:solidFill>
                            <a:srgbClr val="1E4B3D"/>
                          </a:solidFill>
                          <a:latin typeface="Hiragino Kaku Gothic ProN"/>
                        </a:rPr>
                        <a:t>○</a:t>
                      </a:r>
                    </a:p>
                  </a:txBody>
                  <a:tcPr anchor="ctr">
                    <a:solidFill>
                      <a:srgbClr val="FBF6EA"/>
                    </a:solidFill>
                  </a:tcPr>
                </a:tc>
              </a:tr>
              <a:tr h="566928">
                <a:tc>
                  <a:txBody>
                    <a:bodyPr wrap="square" lIns="101600" tIns="38100" bIns="38100"/>
                    <a:lstStyle/>
                    <a:p>
                      <a:pPr algn="l"/>
                      <a:r>
                        <a:rPr sz="1150" b="0">
                          <a:solidFill>
                            <a:srgbClr val="23201A"/>
                          </a:solidFill>
                          <a:latin typeface="Hiragino Kaku Gothic ProN"/>
                        </a:rPr>
                        <a:t>お知らせ欄</a:t>
                      </a:r>
                    </a:p>
                  </a:txBody>
                  <a:tcPr anchor="ctr">
                    <a:solidFill>
                      <a:srgbClr val="FFFFFF"/>
                    </a:solidFill>
                  </a:tcPr>
                </a:tc>
                <a:tc>
                  <a:txBody>
                    <a:bodyPr/>
                    <a:lstStyle/>
                    <a:p>
                      <a:pPr algn="ctr"/>
                      <a:r>
                        <a:rPr sz="1250" b="1">
                          <a:solidFill>
                            <a:srgbClr val="1E4B3D"/>
                          </a:solidFill>
                          <a:latin typeface="Hiragino Kaku Gothic ProN"/>
                        </a:rPr>
                        <a:t>○</a:t>
                      </a:r>
                    </a:p>
                  </a:txBody>
                  <a:tcPr anchor="ctr">
                    <a:solidFill>
                      <a:srgbClr val="FFFFFF"/>
                    </a:solidFill>
                  </a:tcPr>
                </a:tc>
                <a:tc>
                  <a:txBody>
                    <a:bodyPr/>
                    <a:lstStyle/>
                    <a:p>
                      <a:pPr algn="ctr"/>
                      <a:r>
                        <a:rPr sz="1250" b="1">
                          <a:solidFill>
                            <a:srgbClr val="1E4B3D"/>
                          </a:solidFill>
                          <a:latin typeface="Hiragino Kaku Gothic ProN"/>
                        </a:rPr>
                        <a:t>○</a:t>
                      </a:r>
                    </a:p>
                  </a:txBody>
                  <a:tcPr anchor="ctr">
                    <a:solidFill>
                      <a:srgbClr val="FFFFFF"/>
                    </a:solidFill>
                  </a:tcPr>
                </a:tc>
                <a:tc>
                  <a:txBody>
                    <a:bodyPr/>
                    <a:lstStyle/>
                    <a:p>
                      <a:pPr algn="ctr"/>
                      <a:r>
                        <a:rPr sz="1250" b="1">
                          <a:solidFill>
                            <a:srgbClr val="1E4B3D"/>
                          </a:solidFill>
                          <a:latin typeface="Hiragino Kaku Gothic ProN"/>
                        </a:rPr>
                        <a:t>○</a:t>
                      </a:r>
                    </a:p>
                  </a:txBody>
                  <a:tcPr anchor="ctr">
                    <a:solidFill>
                      <a:srgbClr val="FFFFFF"/>
                    </a:solidFill>
                  </a:tcPr>
                </a:tc>
                <a:tc>
                  <a:txBody>
                    <a:bodyPr/>
                    <a:lstStyle/>
                    <a:p>
                      <a:pPr algn="ctr"/>
                      <a:r>
                        <a:rPr sz="1250" b="1">
                          <a:solidFill>
                            <a:srgbClr val="1E4B3D"/>
                          </a:solidFill>
                          <a:latin typeface="Hiragino Kaku Gothic ProN"/>
                        </a:rPr>
                        <a:t>○</a:t>
                      </a:r>
                    </a:p>
                  </a:txBody>
                  <a:tcPr anchor="ctr">
                    <a:solidFill>
                      <a:srgbClr val="FFFFFF"/>
                    </a:solidFill>
                  </a:tcPr>
                </a:tc>
              </a:tr>
              <a:tr h="566928">
                <a:tc>
                  <a:txBody>
                    <a:bodyPr wrap="square" lIns="101600" tIns="38100" bIns="38100"/>
                    <a:lstStyle/>
                    <a:p>
                      <a:pPr algn="l"/>
                      <a:r>
                        <a:rPr sz="1150" b="0">
                          <a:solidFill>
                            <a:srgbClr val="23201A"/>
                          </a:solidFill>
                          <a:latin typeface="Hiragino Kaku Gothic ProN"/>
                        </a:rPr>
                        <a:t>SEO自動対策（構造化データ／OGP／sitemap自動生成）</a:t>
                      </a:r>
                    </a:p>
                    <a:p>
                      <a:pPr algn="l"/>
                      <a:r>
                        <a:rPr sz="830" i="1">
                          <a:solidFill>
                            <a:srgbClr val="9C9380"/>
                          </a:solidFill>
                          <a:latin typeface="Hiragino Kaku Gothic ProN"/>
                        </a:rPr>
                        <a:t>業種別の構造化データに対応（飲食＝Restaurant、美容室＝BeautySalon 等）</a:t>
                      </a:r>
                    </a:p>
                  </a:txBody>
                  <a:tcPr anchor="ctr">
                    <a:solidFill>
                      <a:srgbClr val="FBF6EA"/>
                    </a:solidFill>
                  </a:tcPr>
                </a:tc>
                <a:tc>
                  <a:txBody>
                    <a:bodyPr/>
                    <a:lstStyle/>
                    <a:p>
                      <a:pPr algn="ctr"/>
                      <a:r>
                        <a:rPr sz="1250" b="1">
                          <a:solidFill>
                            <a:srgbClr val="1E4B3D"/>
                          </a:solidFill>
                          <a:latin typeface="Hiragino Kaku Gothic ProN"/>
                        </a:rPr>
                        <a:t>○</a:t>
                      </a:r>
                    </a:p>
                  </a:txBody>
                  <a:tcPr anchor="ctr">
                    <a:solidFill>
                      <a:srgbClr val="FBF6EA"/>
                    </a:solidFill>
                  </a:tcPr>
                </a:tc>
                <a:tc>
                  <a:txBody>
                    <a:bodyPr/>
                    <a:lstStyle/>
                    <a:p>
                      <a:pPr algn="ctr"/>
                      <a:r>
                        <a:rPr sz="1250" b="1">
                          <a:solidFill>
                            <a:srgbClr val="1E4B3D"/>
                          </a:solidFill>
                          <a:latin typeface="Hiragino Kaku Gothic ProN"/>
                        </a:rPr>
                        <a:t>○</a:t>
                      </a:r>
                    </a:p>
                  </a:txBody>
                  <a:tcPr anchor="ctr">
                    <a:solidFill>
                      <a:srgbClr val="FBF6EA"/>
                    </a:solidFill>
                  </a:tcPr>
                </a:tc>
                <a:tc>
                  <a:txBody>
                    <a:bodyPr/>
                    <a:lstStyle/>
                    <a:p>
                      <a:pPr algn="ctr"/>
                      <a:r>
                        <a:rPr sz="1250" b="1">
                          <a:solidFill>
                            <a:srgbClr val="1E4B3D"/>
                          </a:solidFill>
                          <a:latin typeface="Hiragino Kaku Gothic ProN"/>
                        </a:rPr>
                        <a:t>○</a:t>
                      </a:r>
                    </a:p>
                  </a:txBody>
                  <a:tcPr anchor="ctr">
                    <a:solidFill>
                      <a:srgbClr val="FBF6EA"/>
                    </a:solidFill>
                  </a:tcPr>
                </a:tc>
                <a:tc>
                  <a:txBody>
                    <a:bodyPr/>
                    <a:lstStyle/>
                    <a:p>
                      <a:pPr algn="ctr"/>
                      <a:r>
                        <a:rPr sz="1250" b="1">
                          <a:solidFill>
                            <a:srgbClr val="1E4B3D"/>
                          </a:solidFill>
                          <a:latin typeface="Hiragino Kaku Gothic ProN"/>
                        </a:rPr>
                        <a:t>○</a:t>
                      </a:r>
                    </a:p>
                  </a:txBody>
                  <a:tcPr anchor="ctr">
                    <a:solidFill>
                      <a:srgbClr val="FBF6EA"/>
                    </a:solidFill>
                  </a:tcPr>
                </a:tc>
              </a:tr>
              <a:tr h="566928">
                <a:tc>
                  <a:txBody>
                    <a:bodyPr wrap="square" lIns="101600" tIns="38100" bIns="38100"/>
                    <a:lstStyle/>
                    <a:p>
                      <a:pPr algn="l"/>
                      <a:r>
                        <a:rPr sz="1150" b="0">
                          <a:solidFill>
                            <a:srgbClr val="23201A"/>
                          </a:solidFill>
                          <a:latin typeface="Hiragino Kaku Gothic ProN"/>
                        </a:rPr>
                        <a:t>GA4アクセス計測</a:t>
                      </a:r>
                    </a:p>
                  </a:txBody>
                  <a:tcPr anchor="ctr">
                    <a:solidFill>
                      <a:srgbClr val="FFFFFF"/>
                    </a:solidFill>
                  </a:tcPr>
                </a:tc>
                <a:tc>
                  <a:txBody>
                    <a:bodyPr/>
                    <a:lstStyle/>
                    <a:p>
                      <a:pPr algn="ctr"/>
                      <a:r>
                        <a:rPr sz="1250" b="1">
                          <a:solidFill>
                            <a:srgbClr val="1E4B3D"/>
                          </a:solidFill>
                          <a:latin typeface="Hiragino Kaku Gothic ProN"/>
                        </a:rPr>
                        <a:t>○</a:t>
                      </a:r>
                    </a:p>
                  </a:txBody>
                  <a:tcPr anchor="ctr">
                    <a:solidFill>
                      <a:srgbClr val="FFFFFF"/>
                    </a:solidFill>
                  </a:tcPr>
                </a:tc>
                <a:tc>
                  <a:txBody>
                    <a:bodyPr/>
                    <a:lstStyle/>
                    <a:p>
                      <a:pPr algn="ctr"/>
                      <a:r>
                        <a:rPr sz="1250" b="1">
                          <a:solidFill>
                            <a:srgbClr val="1E4B3D"/>
                          </a:solidFill>
                          <a:latin typeface="Hiragino Kaku Gothic ProN"/>
                        </a:rPr>
                        <a:t>○</a:t>
                      </a:r>
                    </a:p>
                  </a:txBody>
                  <a:tcPr anchor="ctr">
                    <a:solidFill>
                      <a:srgbClr val="FFFFFF"/>
                    </a:solidFill>
                  </a:tcPr>
                </a:tc>
                <a:tc>
                  <a:txBody>
                    <a:bodyPr/>
                    <a:lstStyle/>
                    <a:p>
                      <a:pPr algn="ctr"/>
                      <a:r>
                        <a:rPr sz="1250" b="1">
                          <a:solidFill>
                            <a:srgbClr val="1E4B3D"/>
                          </a:solidFill>
                          <a:latin typeface="Hiragino Kaku Gothic ProN"/>
                        </a:rPr>
                        <a:t>○</a:t>
                      </a:r>
                    </a:p>
                  </a:txBody>
                  <a:tcPr anchor="ctr">
                    <a:solidFill>
                      <a:srgbClr val="FFFFFF"/>
                    </a:solidFill>
                  </a:tcPr>
                </a:tc>
                <a:tc>
                  <a:txBody>
                    <a:bodyPr/>
                    <a:lstStyle/>
                    <a:p>
                      <a:pPr algn="ctr"/>
                      <a:r>
                        <a:rPr sz="1250" b="1">
                          <a:solidFill>
                            <a:srgbClr val="1E4B3D"/>
                          </a:solidFill>
                          <a:latin typeface="Hiragino Kaku Gothic ProN"/>
                        </a:rPr>
                        <a:t>○</a:t>
                      </a:r>
                    </a:p>
                  </a:txBody>
                  <a:tcPr anchor="ctr">
                    <a:solidFill>
                      <a:srgbClr val="FFFFFF"/>
                    </a:solidFill>
                  </a:tcPr>
                </a:tc>
              </a:tr>
              <a:tr h="566928">
                <a:tc>
                  <a:txBody>
                    <a:bodyPr wrap="square" lIns="101600" tIns="38100" bIns="38100"/>
                    <a:lstStyle/>
                    <a:p>
                      <a:pPr algn="l"/>
                      <a:r>
                        <a:rPr sz="1150" b="0">
                          <a:solidFill>
                            <a:srgbClr val="23201A"/>
                          </a:solidFill>
                          <a:latin typeface="Hiragino Kaku Gothic ProN"/>
                        </a:rPr>
                        <a:t>独自ドメイン</a:t>
                      </a:r>
                    </a:p>
                    <a:p>
                      <a:pPr algn="l"/>
                      <a:r>
                        <a:rPr sz="830" i="1">
                          <a:solidFill>
                            <a:srgbClr val="9C9380"/>
                          </a:solidFill>
                          <a:latin typeface="Hiragino Kaku Gothic ProN"/>
                        </a:rPr>
                        <a:t>ライト・スタンダードは当方管理のサブドメインで公開</a:t>
                      </a:r>
                    </a:p>
                  </a:txBody>
                  <a:tcPr anchor="ctr">
                    <a:solidFill>
                      <a:srgbClr val="FBF6EA"/>
                    </a:solidFill>
                  </a:tcPr>
                </a:tc>
                <a:tc>
                  <a:txBody>
                    <a:bodyPr/>
                    <a:lstStyle/>
                    <a:p>
                      <a:pPr algn="ctr"/>
                      <a:r>
                        <a:rPr sz="1250" b="1">
                          <a:solidFill>
                            <a:srgbClr val="9C9380"/>
                          </a:solidFill>
                          <a:latin typeface="Hiragino Kaku Gothic ProN"/>
                        </a:rPr>
                        <a:t>×</a:t>
                      </a:r>
                    </a:p>
                  </a:txBody>
                  <a:tcPr anchor="ctr">
                    <a:solidFill>
                      <a:srgbClr val="FBF6EA"/>
                    </a:solidFill>
                  </a:tcPr>
                </a:tc>
                <a:tc>
                  <a:txBody>
                    <a:bodyPr/>
                    <a:lstStyle/>
                    <a:p>
                      <a:pPr algn="ctr"/>
                      <a:r>
                        <a:rPr sz="1250" b="1">
                          <a:solidFill>
                            <a:srgbClr val="9C9380"/>
                          </a:solidFill>
                          <a:latin typeface="Hiragino Kaku Gothic ProN"/>
                        </a:rPr>
                        <a:t>×</a:t>
                      </a:r>
                    </a:p>
                  </a:txBody>
                  <a:tcPr anchor="ctr">
                    <a:solidFill>
                      <a:srgbClr val="FBF6EA"/>
                    </a:solidFill>
                  </a:tcPr>
                </a:tc>
                <a:tc>
                  <a:txBody>
                    <a:bodyPr/>
                    <a:lstStyle/>
                    <a:p>
                      <a:pPr algn="ctr"/>
                      <a:r>
                        <a:rPr sz="1250" b="1">
                          <a:solidFill>
                            <a:srgbClr val="1E4B3D"/>
                          </a:solidFill>
                          <a:latin typeface="Hiragino Kaku Gothic ProN"/>
                        </a:rPr>
                        <a:t>○</a:t>
                      </a:r>
                    </a:p>
                  </a:txBody>
                  <a:tcPr anchor="ctr">
                    <a:solidFill>
                      <a:srgbClr val="FBF6EA"/>
                    </a:solidFill>
                  </a:tcPr>
                </a:tc>
                <a:tc>
                  <a:txBody>
                    <a:bodyPr/>
                    <a:lstStyle/>
                    <a:p>
                      <a:pPr algn="ctr"/>
                      <a:r>
                        <a:rPr sz="1250" b="1">
                          <a:solidFill>
                            <a:srgbClr val="A44823"/>
                          </a:solidFill>
                          <a:latin typeface="Hiragino Kaku Gothic ProN"/>
                        </a:rPr>
                        <a:t>△</a:t>
                      </a:r>
                    </a:p>
                  </a:txBody>
                  <a:tcPr anchor="ctr">
                    <a:solidFill>
                      <a:srgbClr val="FBF6EA"/>
                    </a:solidFill>
                  </a:tcPr>
                </a:tc>
              </a:tr>
            </a:tbl>
          </a:graphicData>
        </a:graphic>
      </p:graphicFrame>
      <p:sp>
        <p:nvSpPr>
          <p:cNvPr id="9" name="TextBox 8"/>
          <p:cNvSpPr txBox="1"/>
          <p:nvPr/>
        </p:nvSpPr>
        <p:spPr>
          <a:xfrm>
            <a:off x="502920" y="6519672"/>
            <a:ext cx="5486400" cy="274320"/>
          </a:xfrm>
          <a:prstGeom prst="rect">
            <a:avLst/>
          </a:prstGeom>
          <a:noFill/>
        </p:spPr>
        <p:txBody>
          <a:bodyPr wrap="square" anchor="t" lIns="0" rIns="0" tIns="0" bIns="0">
            <a:spAutoFit/>
          </a:bodyPr>
          <a:lstStyle/>
          <a:p>
            <a:pPr algn="l">
              <a:lnSpc>
                <a:spcPct val="115000"/>
              </a:lnSpc>
            </a:pPr>
            <a:r>
              <a:rPr sz="900" b="0" i="0">
                <a:solidFill>
                  <a:srgbClr val="9C9380"/>
                </a:solidFill>
                <a:latin typeface="Hiragino Kaku Gothic ProN"/>
              </a:rPr>
              <a:t>Musubi プラン別機能ガイド</a:t>
            </a:r>
          </a:p>
        </p:txBody>
      </p:sp>
      <p:sp>
        <p:nvSpPr>
          <p:cNvPr id="10" name="TextBox 9"/>
          <p:cNvSpPr txBox="1"/>
          <p:nvPr/>
        </p:nvSpPr>
        <p:spPr>
          <a:xfrm>
            <a:off x="10881360" y="6519672"/>
            <a:ext cx="822960" cy="274320"/>
          </a:xfrm>
          <a:prstGeom prst="rect">
            <a:avLst/>
          </a:prstGeom>
          <a:noFill/>
        </p:spPr>
        <p:txBody>
          <a:bodyPr wrap="square" anchor="t" lIns="0" rIns="0" tIns="0" bIns="0">
            <a:spAutoFit/>
          </a:bodyPr>
          <a:lstStyle/>
          <a:p>
            <a:pPr algn="r">
              <a:lnSpc>
                <a:spcPct val="115000"/>
              </a:lnSpc>
            </a:pPr>
            <a:r>
              <a:rPr sz="900" b="0" i="0">
                <a:solidFill>
                  <a:srgbClr val="9C9380"/>
                </a:solidFill>
                <a:latin typeface="Hiragino Kaku Gothic ProN"/>
              </a:rPr>
              <a:t>4</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8016"/>
          </a:xfrm>
          <a:prstGeom prst="rect">
            <a:avLst/>
          </a:prstGeom>
          <a:solidFill>
            <a:srgbClr val="1E4B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310896"/>
            <a:ext cx="7315200" cy="292608"/>
          </a:xfrm>
          <a:prstGeom prst="rect">
            <a:avLst/>
          </a:prstGeom>
          <a:noFill/>
        </p:spPr>
        <p:txBody>
          <a:bodyPr wrap="square" anchor="t" lIns="0" rIns="0" tIns="0" bIns="0">
            <a:spAutoFit/>
          </a:bodyPr>
          <a:lstStyle/>
          <a:p>
            <a:pPr algn="l">
              <a:lnSpc>
                <a:spcPct val="115000"/>
              </a:lnSpc>
            </a:pPr>
            <a:r>
              <a:rPr sz="1200" b="1" i="0">
                <a:solidFill>
                  <a:srgbClr val="A44823"/>
                </a:solidFill>
                <a:latin typeface="Hiragino Kaku Gothic ProN"/>
              </a:rPr>
              <a:t>機能詳細｜外国語ページ</a:t>
            </a:r>
          </a:p>
        </p:txBody>
      </p:sp>
      <p:sp>
        <p:nvSpPr>
          <p:cNvPr id="5" name="TextBox 4"/>
          <p:cNvSpPr txBox="1"/>
          <p:nvPr/>
        </p:nvSpPr>
        <p:spPr>
          <a:xfrm>
            <a:off x="502920" y="566928"/>
            <a:ext cx="10515600" cy="640080"/>
          </a:xfrm>
          <a:prstGeom prst="rect">
            <a:avLst/>
          </a:prstGeom>
          <a:noFill/>
        </p:spPr>
        <p:txBody>
          <a:bodyPr wrap="square" anchor="t" lIns="0" rIns="0" tIns="0" bIns="0">
            <a:spAutoFit/>
          </a:bodyPr>
          <a:lstStyle/>
          <a:p>
            <a:pPr algn="l">
              <a:lnSpc>
                <a:spcPct val="115000"/>
              </a:lnSpc>
            </a:pPr>
            <a:r>
              <a:rPr sz="2600" b="1" i="0">
                <a:solidFill>
                  <a:srgbClr val="12332A"/>
                </a:solidFill>
                <a:latin typeface="Hiragino Kaku Gothic ProN"/>
              </a:rPr>
              <a:t>外国語ページ（英語・中国語・韓国語 AI自動生成・顧客編集可）</a:t>
            </a:r>
          </a:p>
        </p:txBody>
      </p:sp>
      <p:sp>
        <p:nvSpPr>
          <p:cNvPr id="6" name="Rectangle 5"/>
          <p:cNvSpPr/>
          <p:nvPr/>
        </p:nvSpPr>
        <p:spPr>
          <a:xfrm>
            <a:off x="502920" y="1170432"/>
            <a:ext cx="1005840" cy="38100"/>
          </a:xfrm>
          <a:prstGeom prst="rect">
            <a:avLst/>
          </a:prstGeom>
          <a:solidFill>
            <a:srgbClr val="C15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5938520" y="1412240"/>
            <a:ext cx="5816600" cy="4079239"/>
          </a:xfrm>
          <a:prstGeom prst="rect">
            <a:avLst/>
          </a:prstGeom>
          <a:solidFill>
            <a:srgbClr val="FFFFFF"/>
          </a:solidFill>
          <a:ln w="12700">
            <a:solidFill>
              <a:srgbClr val="E7DEC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foreign_lang.jpg"/>
          <p:cNvPicPr>
            <a:picLocks noChangeAspect="1"/>
          </p:cNvPicPr>
          <p:nvPr/>
        </p:nvPicPr>
        <p:blipFill>
          <a:blip r:embed="rId2"/>
          <a:stretch>
            <a:fillRect/>
          </a:stretch>
        </p:blipFill>
        <p:spPr>
          <a:xfrm>
            <a:off x="5989320" y="2635160"/>
            <a:ext cx="5715000" cy="1633398"/>
          </a:xfrm>
          <a:prstGeom prst="rect">
            <a:avLst/>
          </a:prstGeom>
        </p:spPr>
      </p:pic>
      <p:sp>
        <p:nvSpPr>
          <p:cNvPr id="9" name="TextBox 8"/>
          <p:cNvSpPr txBox="1"/>
          <p:nvPr/>
        </p:nvSpPr>
        <p:spPr>
          <a:xfrm>
            <a:off x="5989320" y="5513832"/>
            <a:ext cx="5715000" cy="274320"/>
          </a:xfrm>
          <a:prstGeom prst="rect">
            <a:avLst/>
          </a:prstGeom>
          <a:noFill/>
        </p:spPr>
        <p:txBody>
          <a:bodyPr wrap="square" anchor="t" lIns="0" rIns="0" tIns="0" bIns="0">
            <a:spAutoFit/>
          </a:bodyPr>
          <a:lstStyle/>
          <a:p>
            <a:pPr algn="ctr">
              <a:lnSpc>
                <a:spcPct val="115000"/>
              </a:lnSpc>
            </a:pPr>
            <a:r>
              <a:rPr sz="950" b="0" i="1">
                <a:solidFill>
                  <a:srgbClr val="9C9380"/>
                </a:solidFill>
                <a:latin typeface="Hiragino Kaku Gothic ProN"/>
              </a:rPr>
              <a:t>画面はイメージです（各言語ページのサンプル）</a:t>
            </a:r>
          </a:p>
        </p:txBody>
      </p:sp>
      <p:sp>
        <p:nvSpPr>
          <p:cNvPr id="10" name="TextBox 9"/>
          <p:cNvSpPr txBox="1"/>
          <p:nvPr/>
        </p:nvSpPr>
        <p:spPr>
          <a:xfrm>
            <a:off x="502920" y="141732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できること</a:t>
            </a:r>
          </a:p>
        </p:txBody>
      </p:sp>
      <p:sp>
        <p:nvSpPr>
          <p:cNvPr id="11" name="TextBox 10"/>
          <p:cNvSpPr txBox="1"/>
          <p:nvPr/>
        </p:nvSpPr>
        <p:spPr>
          <a:xfrm>
            <a:off x="502920" y="1764792"/>
            <a:ext cx="5029200" cy="155448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公式サイトの内容をもとに、英語・簡体字中国語・繁体字中国語・韓国語の4言語ページをAIが自動生成</a:t>
            </a:r>
          </a:p>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生成後の各言語ページも、クリック編集で店側が調整可能</a:t>
            </a:r>
          </a:p>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業種を問わずご利用いただけます（飲食以外のプレミアム・カスタムでも利用可）</a:t>
            </a:r>
          </a:p>
        </p:txBody>
      </p:sp>
      <p:sp>
        <p:nvSpPr>
          <p:cNvPr id="12" name="TextBox 11"/>
          <p:cNvSpPr txBox="1"/>
          <p:nvPr/>
        </p:nvSpPr>
        <p:spPr>
          <a:xfrm>
            <a:off x="502920" y="338328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お店にとってのメリット</a:t>
            </a:r>
          </a:p>
        </p:txBody>
      </p:sp>
      <p:sp>
        <p:nvSpPr>
          <p:cNvPr id="13" name="TextBox 12"/>
          <p:cNvSpPr txBox="1"/>
          <p:nvPr/>
        </p:nvSpPr>
        <p:spPr>
          <a:xfrm>
            <a:off x="502920" y="3730752"/>
            <a:ext cx="5029200" cy="146304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インバウンドのお客様の主要言語をカバーし、メニューやアクセス情報を正しく伝えられる</a:t>
            </a:r>
          </a:p>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翻訳を外注する時間とコストをかけずに多言語対応できる</a:t>
            </a:r>
          </a:p>
        </p:txBody>
      </p:sp>
      <p:sp>
        <p:nvSpPr>
          <p:cNvPr id="14" name="Rounded Rectangle 13"/>
          <p:cNvSpPr/>
          <p:nvPr/>
        </p:nvSpPr>
        <p:spPr>
          <a:xfrm>
            <a:off x="502920" y="5440680"/>
            <a:ext cx="5029200" cy="566928"/>
          </a:xfrm>
          <a:prstGeom prst="roundRect">
            <a:avLst>
              <a:gd name="adj" fmla="val 15000"/>
            </a:avLst>
          </a:prstGeom>
          <a:solidFill>
            <a:srgbClr val="DCE7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85800" y="5440680"/>
            <a:ext cx="1188720" cy="566928"/>
          </a:xfrm>
          <a:prstGeom prst="rect">
            <a:avLst/>
          </a:prstGeom>
          <a:noFill/>
        </p:spPr>
        <p:txBody>
          <a:bodyPr wrap="square" anchor="ctr" lIns="0" rIns="0" tIns="0" bIns="0">
            <a:spAutoFit/>
          </a:bodyPr>
          <a:lstStyle/>
          <a:p>
            <a:pPr algn="l">
              <a:lnSpc>
                <a:spcPct val="115000"/>
              </a:lnSpc>
            </a:pPr>
            <a:r>
              <a:rPr sz="1150" b="1" i="0">
                <a:solidFill>
                  <a:srgbClr val="12332A"/>
                </a:solidFill>
                <a:latin typeface="Hiragino Kaku Gothic ProN"/>
              </a:rPr>
              <a:t>対応プラン</a:t>
            </a:r>
          </a:p>
        </p:txBody>
      </p:sp>
      <p:sp>
        <p:nvSpPr>
          <p:cNvPr id="16" name="TextBox 15"/>
          <p:cNvSpPr txBox="1"/>
          <p:nvPr/>
        </p:nvSpPr>
        <p:spPr>
          <a:xfrm>
            <a:off x="1874520" y="5440680"/>
            <a:ext cx="3474720" cy="566928"/>
          </a:xfrm>
          <a:prstGeom prst="rect">
            <a:avLst/>
          </a:prstGeom>
          <a:noFill/>
        </p:spPr>
        <p:txBody>
          <a:bodyPr wrap="square" anchor="ctr" lIns="0" rIns="0" tIns="0" bIns="0">
            <a:spAutoFit/>
          </a:bodyPr>
          <a:lstStyle/>
          <a:p>
            <a:pPr algn="l">
              <a:lnSpc>
                <a:spcPct val="115000"/>
              </a:lnSpc>
            </a:pPr>
            <a:r>
              <a:rPr sz="1250" b="1" i="0">
                <a:solidFill>
                  <a:srgbClr val="12332A"/>
                </a:solidFill>
                <a:latin typeface="Hiragino Kaku Gothic ProN"/>
              </a:rPr>
              <a:t>プレミアム（カスタムは選択制・業種不問）</a:t>
            </a:r>
          </a:p>
        </p:txBody>
      </p:sp>
      <p:sp>
        <p:nvSpPr>
          <p:cNvPr id="17" name="TextBox 16"/>
          <p:cNvSpPr txBox="1"/>
          <p:nvPr/>
        </p:nvSpPr>
        <p:spPr>
          <a:xfrm>
            <a:off x="502920" y="6080760"/>
            <a:ext cx="5029200" cy="320040"/>
          </a:xfrm>
          <a:prstGeom prst="rect">
            <a:avLst/>
          </a:prstGeom>
          <a:noFill/>
        </p:spPr>
        <p:txBody>
          <a:bodyPr wrap="square" anchor="t" lIns="0" rIns="0" tIns="0" bIns="0">
            <a:spAutoFit/>
          </a:bodyPr>
          <a:lstStyle/>
          <a:p>
            <a:pPr algn="l">
              <a:lnSpc>
                <a:spcPct val="115000"/>
              </a:lnSpc>
            </a:pPr>
            <a:r>
              <a:rPr sz="950" b="0" i="1">
                <a:solidFill>
                  <a:srgbClr val="A44823"/>
                </a:solidFill>
                <a:latin typeface="Hiragino Kaku Gothic ProN"/>
              </a:rPr>
              <a:t>※ 各言語ページの生成・編集画面は本資料では図解のみのご紹介です。詳しくは打ち合わせにてご覧いただけます。</a:t>
            </a:r>
          </a:p>
        </p:txBody>
      </p:sp>
      <p:sp>
        <p:nvSpPr>
          <p:cNvPr id="18" name="TextBox 17"/>
          <p:cNvSpPr txBox="1"/>
          <p:nvPr/>
        </p:nvSpPr>
        <p:spPr>
          <a:xfrm>
            <a:off x="502920" y="6519672"/>
            <a:ext cx="5486400" cy="274320"/>
          </a:xfrm>
          <a:prstGeom prst="rect">
            <a:avLst/>
          </a:prstGeom>
          <a:noFill/>
        </p:spPr>
        <p:txBody>
          <a:bodyPr wrap="square" anchor="t" lIns="0" rIns="0" tIns="0" bIns="0">
            <a:spAutoFit/>
          </a:bodyPr>
          <a:lstStyle/>
          <a:p>
            <a:pPr algn="l">
              <a:lnSpc>
                <a:spcPct val="115000"/>
              </a:lnSpc>
            </a:pPr>
            <a:r>
              <a:rPr sz="900" b="0" i="0">
                <a:solidFill>
                  <a:srgbClr val="9C9380"/>
                </a:solidFill>
                <a:latin typeface="Hiragino Kaku Gothic ProN"/>
              </a:rPr>
              <a:t>Musubi プラン別機能ガイド</a:t>
            </a:r>
          </a:p>
        </p:txBody>
      </p:sp>
      <p:sp>
        <p:nvSpPr>
          <p:cNvPr id="19" name="TextBox 18"/>
          <p:cNvSpPr txBox="1"/>
          <p:nvPr/>
        </p:nvSpPr>
        <p:spPr>
          <a:xfrm>
            <a:off x="10881360" y="6519672"/>
            <a:ext cx="822960" cy="274320"/>
          </a:xfrm>
          <a:prstGeom prst="rect">
            <a:avLst/>
          </a:prstGeom>
          <a:noFill/>
        </p:spPr>
        <p:txBody>
          <a:bodyPr wrap="square" anchor="t" lIns="0" rIns="0" tIns="0" bIns="0">
            <a:spAutoFit/>
          </a:bodyPr>
          <a:lstStyle/>
          <a:p>
            <a:pPr algn="r">
              <a:lnSpc>
                <a:spcPct val="115000"/>
              </a:lnSpc>
            </a:pPr>
            <a:r>
              <a:rPr sz="900" b="0" i="0">
                <a:solidFill>
                  <a:srgbClr val="9C9380"/>
                </a:solidFill>
                <a:latin typeface="Hiragino Kaku Gothic ProN"/>
              </a:rPr>
              <a:t>40</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8016"/>
          </a:xfrm>
          <a:prstGeom prst="rect">
            <a:avLst/>
          </a:prstGeom>
          <a:solidFill>
            <a:srgbClr val="1E4B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310896"/>
            <a:ext cx="7315200" cy="292608"/>
          </a:xfrm>
          <a:prstGeom prst="rect">
            <a:avLst/>
          </a:prstGeom>
          <a:noFill/>
        </p:spPr>
        <p:txBody>
          <a:bodyPr wrap="square" anchor="t" lIns="0" rIns="0" tIns="0" bIns="0">
            <a:spAutoFit/>
          </a:bodyPr>
          <a:lstStyle/>
          <a:p>
            <a:pPr algn="l">
              <a:lnSpc>
                <a:spcPct val="115000"/>
              </a:lnSpc>
            </a:pPr>
            <a:r>
              <a:rPr sz="1200" b="1" i="0">
                <a:solidFill>
                  <a:srgbClr val="A44823"/>
                </a:solidFill>
                <a:latin typeface="Hiragino Kaku Gothic ProN"/>
              </a:rPr>
              <a:t>機能詳細｜サポート・保守</a:t>
            </a:r>
          </a:p>
        </p:txBody>
      </p:sp>
      <p:sp>
        <p:nvSpPr>
          <p:cNvPr id="5" name="TextBox 4"/>
          <p:cNvSpPr txBox="1"/>
          <p:nvPr/>
        </p:nvSpPr>
        <p:spPr>
          <a:xfrm>
            <a:off x="502920" y="566928"/>
            <a:ext cx="10515600" cy="640080"/>
          </a:xfrm>
          <a:prstGeom prst="rect">
            <a:avLst/>
          </a:prstGeom>
          <a:noFill/>
        </p:spPr>
        <p:txBody>
          <a:bodyPr wrap="square" anchor="t" lIns="0" rIns="0" tIns="0" bIns="0">
            <a:spAutoFit/>
          </a:bodyPr>
          <a:lstStyle/>
          <a:p>
            <a:pPr algn="l">
              <a:lnSpc>
                <a:spcPct val="115000"/>
              </a:lnSpc>
            </a:pPr>
            <a:r>
              <a:rPr sz="2600" b="1" i="0">
                <a:solidFill>
                  <a:srgbClr val="12332A"/>
                </a:solidFill>
                <a:latin typeface="Hiragino Kaku Gothic ProN"/>
              </a:rPr>
              <a:t>基本保守（サーバ管理・表示不具合対応）</a:t>
            </a:r>
          </a:p>
        </p:txBody>
      </p:sp>
      <p:sp>
        <p:nvSpPr>
          <p:cNvPr id="6" name="Rectangle 5"/>
          <p:cNvSpPr/>
          <p:nvPr/>
        </p:nvSpPr>
        <p:spPr>
          <a:xfrm>
            <a:off x="502920" y="1170432"/>
            <a:ext cx="1005840" cy="38100"/>
          </a:xfrm>
          <a:prstGeom prst="rect">
            <a:avLst/>
          </a:prstGeom>
          <a:solidFill>
            <a:srgbClr val="C15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5938520" y="1412240"/>
            <a:ext cx="5816600" cy="4079239"/>
          </a:xfrm>
          <a:prstGeom prst="rect">
            <a:avLst/>
          </a:prstGeom>
          <a:solidFill>
            <a:srgbClr val="FFFFFF"/>
          </a:solidFill>
          <a:ln w="12700">
            <a:solidFill>
              <a:srgbClr val="E7DEC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maintenance.jpg"/>
          <p:cNvPicPr>
            <a:picLocks noChangeAspect="1"/>
          </p:cNvPicPr>
          <p:nvPr/>
        </p:nvPicPr>
        <p:blipFill>
          <a:blip r:embed="rId2"/>
          <a:stretch>
            <a:fillRect/>
          </a:stretch>
        </p:blipFill>
        <p:spPr>
          <a:xfrm>
            <a:off x="5989320" y="2845025"/>
            <a:ext cx="5715000" cy="1213669"/>
          </a:xfrm>
          <a:prstGeom prst="rect">
            <a:avLst/>
          </a:prstGeom>
        </p:spPr>
      </p:pic>
      <p:sp>
        <p:nvSpPr>
          <p:cNvPr id="9" name="TextBox 8"/>
          <p:cNvSpPr txBox="1"/>
          <p:nvPr/>
        </p:nvSpPr>
        <p:spPr>
          <a:xfrm>
            <a:off x="5989320" y="5513832"/>
            <a:ext cx="5715000" cy="274320"/>
          </a:xfrm>
          <a:prstGeom prst="rect">
            <a:avLst/>
          </a:prstGeom>
          <a:noFill/>
        </p:spPr>
        <p:txBody>
          <a:bodyPr wrap="square" anchor="t" lIns="0" rIns="0" tIns="0" bIns="0">
            <a:spAutoFit/>
          </a:bodyPr>
          <a:lstStyle/>
          <a:p>
            <a:pPr algn="ctr">
              <a:lnSpc>
                <a:spcPct val="115000"/>
              </a:lnSpc>
            </a:pPr>
            <a:r>
              <a:rPr sz="950" b="0" i="1">
                <a:solidFill>
                  <a:srgbClr val="9C9380"/>
                </a:solidFill>
                <a:latin typeface="Hiragino Kaku Gothic ProN"/>
              </a:rPr>
              <a:t>画面はイメージです（数値はサンプル）</a:t>
            </a:r>
          </a:p>
        </p:txBody>
      </p:sp>
      <p:sp>
        <p:nvSpPr>
          <p:cNvPr id="10" name="TextBox 9"/>
          <p:cNvSpPr txBox="1"/>
          <p:nvPr/>
        </p:nvSpPr>
        <p:spPr>
          <a:xfrm>
            <a:off x="502920" y="141732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できること</a:t>
            </a:r>
          </a:p>
        </p:txBody>
      </p:sp>
      <p:sp>
        <p:nvSpPr>
          <p:cNvPr id="11" name="TextBox 10"/>
          <p:cNvSpPr txBox="1"/>
          <p:nvPr/>
        </p:nvSpPr>
        <p:spPr>
          <a:xfrm>
            <a:off x="502920" y="1764792"/>
            <a:ext cx="5029200" cy="155448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サーバの維持管理、表示不具合が起きた際の対応を実施</a:t>
            </a:r>
          </a:p>
        </p:txBody>
      </p:sp>
      <p:sp>
        <p:nvSpPr>
          <p:cNvPr id="12" name="TextBox 11"/>
          <p:cNvSpPr txBox="1"/>
          <p:nvPr/>
        </p:nvSpPr>
        <p:spPr>
          <a:xfrm>
            <a:off x="502920" y="338328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お店にとってのメリット</a:t>
            </a:r>
          </a:p>
        </p:txBody>
      </p:sp>
      <p:sp>
        <p:nvSpPr>
          <p:cNvPr id="13" name="TextBox 12"/>
          <p:cNvSpPr txBox="1"/>
          <p:nvPr/>
        </p:nvSpPr>
        <p:spPr>
          <a:xfrm>
            <a:off x="502920" y="3730752"/>
            <a:ext cx="5029200" cy="146304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専門知識がなくても、サイトを安心して運用し続けられる</a:t>
            </a:r>
          </a:p>
        </p:txBody>
      </p:sp>
      <p:sp>
        <p:nvSpPr>
          <p:cNvPr id="14" name="Rounded Rectangle 13"/>
          <p:cNvSpPr/>
          <p:nvPr/>
        </p:nvSpPr>
        <p:spPr>
          <a:xfrm>
            <a:off x="502920" y="5623560"/>
            <a:ext cx="5029200" cy="566928"/>
          </a:xfrm>
          <a:prstGeom prst="roundRect">
            <a:avLst>
              <a:gd name="adj" fmla="val 15000"/>
            </a:avLst>
          </a:prstGeom>
          <a:solidFill>
            <a:srgbClr val="DCE7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85800" y="5623560"/>
            <a:ext cx="1188720" cy="566928"/>
          </a:xfrm>
          <a:prstGeom prst="rect">
            <a:avLst/>
          </a:prstGeom>
          <a:noFill/>
        </p:spPr>
        <p:txBody>
          <a:bodyPr wrap="square" anchor="ctr" lIns="0" rIns="0" tIns="0" bIns="0">
            <a:spAutoFit/>
          </a:bodyPr>
          <a:lstStyle/>
          <a:p>
            <a:pPr algn="l">
              <a:lnSpc>
                <a:spcPct val="115000"/>
              </a:lnSpc>
            </a:pPr>
            <a:r>
              <a:rPr sz="1150" b="1" i="0">
                <a:solidFill>
                  <a:srgbClr val="12332A"/>
                </a:solidFill>
                <a:latin typeface="Hiragino Kaku Gothic ProN"/>
              </a:rPr>
              <a:t>対応プラン</a:t>
            </a:r>
          </a:p>
        </p:txBody>
      </p:sp>
      <p:sp>
        <p:nvSpPr>
          <p:cNvPr id="16" name="TextBox 15"/>
          <p:cNvSpPr txBox="1"/>
          <p:nvPr/>
        </p:nvSpPr>
        <p:spPr>
          <a:xfrm>
            <a:off x="1874520" y="5623560"/>
            <a:ext cx="3474720" cy="566928"/>
          </a:xfrm>
          <a:prstGeom prst="rect">
            <a:avLst/>
          </a:prstGeom>
          <a:noFill/>
        </p:spPr>
        <p:txBody>
          <a:bodyPr wrap="square" anchor="ctr" lIns="0" rIns="0" tIns="0" bIns="0">
            <a:spAutoFit/>
          </a:bodyPr>
          <a:lstStyle/>
          <a:p>
            <a:pPr algn="l">
              <a:lnSpc>
                <a:spcPct val="115000"/>
              </a:lnSpc>
            </a:pPr>
            <a:r>
              <a:rPr sz="1250" b="1" i="0">
                <a:solidFill>
                  <a:srgbClr val="12332A"/>
                </a:solidFill>
                <a:latin typeface="Hiragino Kaku Gothic ProN"/>
              </a:rPr>
              <a:t>全プラン共通</a:t>
            </a:r>
          </a:p>
        </p:txBody>
      </p:sp>
      <p:sp>
        <p:nvSpPr>
          <p:cNvPr id="17" name="TextBox 16"/>
          <p:cNvSpPr txBox="1"/>
          <p:nvPr/>
        </p:nvSpPr>
        <p:spPr>
          <a:xfrm>
            <a:off x="502920" y="6519672"/>
            <a:ext cx="5486400" cy="274320"/>
          </a:xfrm>
          <a:prstGeom prst="rect">
            <a:avLst/>
          </a:prstGeom>
          <a:noFill/>
        </p:spPr>
        <p:txBody>
          <a:bodyPr wrap="square" anchor="t" lIns="0" rIns="0" tIns="0" bIns="0">
            <a:spAutoFit/>
          </a:bodyPr>
          <a:lstStyle/>
          <a:p>
            <a:pPr algn="l">
              <a:lnSpc>
                <a:spcPct val="115000"/>
              </a:lnSpc>
            </a:pPr>
            <a:r>
              <a:rPr sz="900" b="0" i="0">
                <a:solidFill>
                  <a:srgbClr val="9C9380"/>
                </a:solidFill>
                <a:latin typeface="Hiragino Kaku Gothic ProN"/>
              </a:rPr>
              <a:t>Musubi プラン別機能ガイド</a:t>
            </a:r>
          </a:p>
        </p:txBody>
      </p:sp>
      <p:sp>
        <p:nvSpPr>
          <p:cNvPr id="18" name="TextBox 17"/>
          <p:cNvSpPr txBox="1"/>
          <p:nvPr/>
        </p:nvSpPr>
        <p:spPr>
          <a:xfrm>
            <a:off x="10881360" y="6519672"/>
            <a:ext cx="822960" cy="274320"/>
          </a:xfrm>
          <a:prstGeom prst="rect">
            <a:avLst/>
          </a:prstGeom>
          <a:noFill/>
        </p:spPr>
        <p:txBody>
          <a:bodyPr wrap="square" anchor="t" lIns="0" rIns="0" tIns="0" bIns="0">
            <a:spAutoFit/>
          </a:bodyPr>
          <a:lstStyle/>
          <a:p>
            <a:pPr algn="r">
              <a:lnSpc>
                <a:spcPct val="115000"/>
              </a:lnSpc>
            </a:pPr>
            <a:r>
              <a:rPr sz="900" b="0" i="0">
                <a:solidFill>
                  <a:srgbClr val="9C9380"/>
                </a:solidFill>
                <a:latin typeface="Hiragino Kaku Gothic ProN"/>
              </a:rPr>
              <a:t>41</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8016"/>
          </a:xfrm>
          <a:prstGeom prst="rect">
            <a:avLst/>
          </a:prstGeom>
          <a:solidFill>
            <a:srgbClr val="1E4B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310896"/>
            <a:ext cx="7315200" cy="292608"/>
          </a:xfrm>
          <a:prstGeom prst="rect">
            <a:avLst/>
          </a:prstGeom>
          <a:noFill/>
        </p:spPr>
        <p:txBody>
          <a:bodyPr wrap="square" anchor="t" lIns="0" rIns="0" tIns="0" bIns="0">
            <a:spAutoFit/>
          </a:bodyPr>
          <a:lstStyle/>
          <a:p>
            <a:pPr algn="l">
              <a:lnSpc>
                <a:spcPct val="115000"/>
              </a:lnSpc>
            </a:pPr>
            <a:r>
              <a:rPr sz="1200" b="1" i="0">
                <a:solidFill>
                  <a:srgbClr val="A44823"/>
                </a:solidFill>
                <a:latin typeface="Hiragino Kaku Gothic ProN"/>
              </a:rPr>
              <a:t>機能詳細｜サポート・保守</a:t>
            </a:r>
          </a:p>
        </p:txBody>
      </p:sp>
      <p:sp>
        <p:nvSpPr>
          <p:cNvPr id="5" name="TextBox 4"/>
          <p:cNvSpPr txBox="1"/>
          <p:nvPr/>
        </p:nvSpPr>
        <p:spPr>
          <a:xfrm>
            <a:off x="502920" y="566928"/>
            <a:ext cx="10515600" cy="640080"/>
          </a:xfrm>
          <a:prstGeom prst="rect">
            <a:avLst/>
          </a:prstGeom>
          <a:noFill/>
        </p:spPr>
        <p:txBody>
          <a:bodyPr wrap="square" anchor="t" lIns="0" rIns="0" tIns="0" bIns="0">
            <a:spAutoFit/>
          </a:bodyPr>
          <a:lstStyle/>
          <a:p>
            <a:pPr algn="l">
              <a:lnSpc>
                <a:spcPct val="115000"/>
              </a:lnSpc>
            </a:pPr>
            <a:r>
              <a:rPr sz="2600" b="1" i="0">
                <a:solidFill>
                  <a:srgbClr val="12332A"/>
                </a:solidFill>
                <a:latin typeface="Hiragino Kaku Gothic ProN"/>
              </a:rPr>
              <a:t>更新代行（店に代わって更新作業を実施）</a:t>
            </a:r>
          </a:p>
        </p:txBody>
      </p:sp>
      <p:sp>
        <p:nvSpPr>
          <p:cNvPr id="6" name="Rectangle 5"/>
          <p:cNvSpPr/>
          <p:nvPr/>
        </p:nvSpPr>
        <p:spPr>
          <a:xfrm>
            <a:off x="502920" y="1170432"/>
            <a:ext cx="1005840" cy="38100"/>
          </a:xfrm>
          <a:prstGeom prst="rect">
            <a:avLst/>
          </a:prstGeom>
          <a:solidFill>
            <a:srgbClr val="C15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5938520" y="1412240"/>
            <a:ext cx="5816600" cy="4079239"/>
          </a:xfrm>
          <a:prstGeom prst="rect">
            <a:avLst/>
          </a:prstGeom>
          <a:solidFill>
            <a:srgbClr val="FFFFFF"/>
          </a:solidFill>
          <a:ln w="12700">
            <a:solidFill>
              <a:srgbClr val="E7DEC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update_proxy.jpg"/>
          <p:cNvPicPr>
            <a:picLocks noChangeAspect="1"/>
          </p:cNvPicPr>
          <p:nvPr/>
        </p:nvPicPr>
        <p:blipFill>
          <a:blip r:embed="rId2"/>
          <a:stretch>
            <a:fillRect/>
          </a:stretch>
        </p:blipFill>
        <p:spPr>
          <a:xfrm>
            <a:off x="5989320" y="2420201"/>
            <a:ext cx="5715000" cy="2063317"/>
          </a:xfrm>
          <a:prstGeom prst="rect">
            <a:avLst/>
          </a:prstGeom>
        </p:spPr>
      </p:pic>
      <p:sp>
        <p:nvSpPr>
          <p:cNvPr id="9" name="TextBox 8"/>
          <p:cNvSpPr txBox="1"/>
          <p:nvPr/>
        </p:nvSpPr>
        <p:spPr>
          <a:xfrm>
            <a:off x="5989320" y="5513832"/>
            <a:ext cx="5715000" cy="274320"/>
          </a:xfrm>
          <a:prstGeom prst="rect">
            <a:avLst/>
          </a:prstGeom>
          <a:noFill/>
        </p:spPr>
        <p:txBody>
          <a:bodyPr wrap="square" anchor="t" lIns="0" rIns="0" tIns="0" bIns="0">
            <a:spAutoFit/>
          </a:bodyPr>
          <a:lstStyle/>
          <a:p>
            <a:pPr algn="ctr">
              <a:lnSpc>
                <a:spcPct val="115000"/>
              </a:lnSpc>
            </a:pPr>
            <a:r>
              <a:rPr sz="950" b="0" i="1">
                <a:solidFill>
                  <a:srgbClr val="9C9380"/>
                </a:solidFill>
                <a:latin typeface="Hiragino Kaku Gothic ProN"/>
              </a:rPr>
              <a:t>画面はイメージです（やり取りのサンプル）</a:t>
            </a:r>
          </a:p>
        </p:txBody>
      </p:sp>
      <p:sp>
        <p:nvSpPr>
          <p:cNvPr id="10" name="TextBox 9"/>
          <p:cNvSpPr txBox="1"/>
          <p:nvPr/>
        </p:nvSpPr>
        <p:spPr>
          <a:xfrm>
            <a:off x="502920" y="141732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できること</a:t>
            </a:r>
          </a:p>
        </p:txBody>
      </p:sp>
      <p:sp>
        <p:nvSpPr>
          <p:cNvPr id="11" name="TextBox 10"/>
          <p:cNvSpPr txBox="1"/>
          <p:nvPr/>
        </p:nvSpPr>
        <p:spPr>
          <a:xfrm>
            <a:off x="502920" y="1764792"/>
            <a:ext cx="5029200" cy="155448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店側からの依頼内容をもとに、こちらが代わって更新作業を実施</a:t>
            </a:r>
          </a:p>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スタンダードは月1回、プレミアムは月3回まで対応</a:t>
            </a:r>
          </a:p>
        </p:txBody>
      </p:sp>
      <p:sp>
        <p:nvSpPr>
          <p:cNvPr id="12" name="TextBox 11"/>
          <p:cNvSpPr txBox="1"/>
          <p:nvPr/>
        </p:nvSpPr>
        <p:spPr>
          <a:xfrm>
            <a:off x="502920" y="338328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お店にとってのメリット</a:t>
            </a:r>
          </a:p>
        </p:txBody>
      </p:sp>
      <p:sp>
        <p:nvSpPr>
          <p:cNvPr id="13" name="TextBox 12"/>
          <p:cNvSpPr txBox="1"/>
          <p:nvPr/>
        </p:nvSpPr>
        <p:spPr>
          <a:xfrm>
            <a:off x="502920" y="3730752"/>
            <a:ext cx="5029200" cy="146304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セルフ編集が苦手な内容や、忙しい時期はお任せいただける</a:t>
            </a:r>
          </a:p>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メッセージでの依頼だけで完結し、口コミ返信の承認などもスマホで完結</a:t>
            </a:r>
          </a:p>
        </p:txBody>
      </p:sp>
      <p:sp>
        <p:nvSpPr>
          <p:cNvPr id="14" name="Rounded Rectangle 13"/>
          <p:cNvSpPr/>
          <p:nvPr/>
        </p:nvSpPr>
        <p:spPr>
          <a:xfrm>
            <a:off x="502920" y="5440680"/>
            <a:ext cx="5029200" cy="566928"/>
          </a:xfrm>
          <a:prstGeom prst="roundRect">
            <a:avLst>
              <a:gd name="adj" fmla="val 15000"/>
            </a:avLst>
          </a:prstGeom>
          <a:solidFill>
            <a:srgbClr val="DCE7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85800" y="5440680"/>
            <a:ext cx="1188720" cy="566928"/>
          </a:xfrm>
          <a:prstGeom prst="rect">
            <a:avLst/>
          </a:prstGeom>
          <a:noFill/>
        </p:spPr>
        <p:txBody>
          <a:bodyPr wrap="square" anchor="ctr" lIns="0" rIns="0" tIns="0" bIns="0">
            <a:spAutoFit/>
          </a:bodyPr>
          <a:lstStyle/>
          <a:p>
            <a:pPr algn="l">
              <a:lnSpc>
                <a:spcPct val="115000"/>
              </a:lnSpc>
            </a:pPr>
            <a:r>
              <a:rPr sz="1150" b="1" i="0">
                <a:solidFill>
                  <a:srgbClr val="12332A"/>
                </a:solidFill>
                <a:latin typeface="Hiragino Kaku Gothic ProN"/>
              </a:rPr>
              <a:t>対応プラン</a:t>
            </a:r>
          </a:p>
        </p:txBody>
      </p:sp>
      <p:sp>
        <p:nvSpPr>
          <p:cNvPr id="16" name="TextBox 15"/>
          <p:cNvSpPr txBox="1"/>
          <p:nvPr/>
        </p:nvSpPr>
        <p:spPr>
          <a:xfrm>
            <a:off x="1874520" y="5440680"/>
            <a:ext cx="3474720" cy="566928"/>
          </a:xfrm>
          <a:prstGeom prst="rect">
            <a:avLst/>
          </a:prstGeom>
          <a:noFill/>
        </p:spPr>
        <p:txBody>
          <a:bodyPr wrap="square" anchor="ctr" lIns="0" rIns="0" tIns="0" bIns="0">
            <a:spAutoFit/>
          </a:bodyPr>
          <a:lstStyle/>
          <a:p>
            <a:pPr algn="l">
              <a:lnSpc>
                <a:spcPct val="115000"/>
              </a:lnSpc>
            </a:pPr>
            <a:r>
              <a:rPr sz="1250" b="1" i="0">
                <a:solidFill>
                  <a:srgbClr val="12332A"/>
                </a:solidFill>
                <a:latin typeface="Hiragino Kaku Gothic ProN"/>
              </a:rPr>
              <a:t>スタンダード：月1回／プレミアム：月3回（カスタムは個別相談）</a:t>
            </a:r>
          </a:p>
        </p:txBody>
      </p:sp>
      <p:sp>
        <p:nvSpPr>
          <p:cNvPr id="17" name="TextBox 16"/>
          <p:cNvSpPr txBox="1"/>
          <p:nvPr/>
        </p:nvSpPr>
        <p:spPr>
          <a:xfrm>
            <a:off x="502920" y="6080760"/>
            <a:ext cx="5029200" cy="320040"/>
          </a:xfrm>
          <a:prstGeom prst="rect">
            <a:avLst/>
          </a:prstGeom>
          <a:noFill/>
        </p:spPr>
        <p:txBody>
          <a:bodyPr wrap="square" anchor="t" lIns="0" rIns="0" tIns="0" bIns="0">
            <a:spAutoFit/>
          </a:bodyPr>
          <a:lstStyle/>
          <a:p>
            <a:pPr algn="l">
              <a:lnSpc>
                <a:spcPct val="115000"/>
              </a:lnSpc>
            </a:pPr>
            <a:r>
              <a:rPr sz="950" b="0" i="1">
                <a:solidFill>
                  <a:srgbClr val="A44823"/>
                </a:solidFill>
                <a:latin typeface="Hiragino Kaku Gothic ProN"/>
              </a:rPr>
              <a:t>※ ライトプランはセルフ編集での対応のみとなります。</a:t>
            </a:r>
          </a:p>
        </p:txBody>
      </p:sp>
      <p:sp>
        <p:nvSpPr>
          <p:cNvPr id="18" name="TextBox 17"/>
          <p:cNvSpPr txBox="1"/>
          <p:nvPr/>
        </p:nvSpPr>
        <p:spPr>
          <a:xfrm>
            <a:off x="502920" y="6519672"/>
            <a:ext cx="5486400" cy="274320"/>
          </a:xfrm>
          <a:prstGeom prst="rect">
            <a:avLst/>
          </a:prstGeom>
          <a:noFill/>
        </p:spPr>
        <p:txBody>
          <a:bodyPr wrap="square" anchor="t" lIns="0" rIns="0" tIns="0" bIns="0">
            <a:spAutoFit/>
          </a:bodyPr>
          <a:lstStyle/>
          <a:p>
            <a:pPr algn="l">
              <a:lnSpc>
                <a:spcPct val="115000"/>
              </a:lnSpc>
            </a:pPr>
            <a:r>
              <a:rPr sz="900" b="0" i="0">
                <a:solidFill>
                  <a:srgbClr val="9C9380"/>
                </a:solidFill>
                <a:latin typeface="Hiragino Kaku Gothic ProN"/>
              </a:rPr>
              <a:t>Musubi プラン別機能ガイド</a:t>
            </a:r>
          </a:p>
        </p:txBody>
      </p:sp>
      <p:sp>
        <p:nvSpPr>
          <p:cNvPr id="19" name="TextBox 18"/>
          <p:cNvSpPr txBox="1"/>
          <p:nvPr/>
        </p:nvSpPr>
        <p:spPr>
          <a:xfrm>
            <a:off x="10881360" y="6519672"/>
            <a:ext cx="822960" cy="274320"/>
          </a:xfrm>
          <a:prstGeom prst="rect">
            <a:avLst/>
          </a:prstGeom>
          <a:noFill/>
        </p:spPr>
        <p:txBody>
          <a:bodyPr wrap="square" anchor="t" lIns="0" rIns="0" tIns="0" bIns="0">
            <a:spAutoFit/>
          </a:bodyPr>
          <a:lstStyle/>
          <a:p>
            <a:pPr algn="r">
              <a:lnSpc>
                <a:spcPct val="115000"/>
              </a:lnSpc>
            </a:pPr>
            <a:r>
              <a:rPr sz="900" b="0" i="0">
                <a:solidFill>
                  <a:srgbClr val="9C9380"/>
                </a:solidFill>
                <a:latin typeface="Hiragino Kaku Gothic ProN"/>
              </a:rPr>
              <a:t>42</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8016"/>
          </a:xfrm>
          <a:prstGeom prst="rect">
            <a:avLst/>
          </a:prstGeom>
          <a:solidFill>
            <a:srgbClr val="1E4B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310896"/>
            <a:ext cx="7315200" cy="292608"/>
          </a:xfrm>
          <a:prstGeom prst="rect">
            <a:avLst/>
          </a:prstGeom>
          <a:noFill/>
        </p:spPr>
        <p:txBody>
          <a:bodyPr wrap="square" anchor="t" lIns="0" rIns="0" tIns="0" bIns="0">
            <a:spAutoFit/>
          </a:bodyPr>
          <a:lstStyle/>
          <a:p>
            <a:pPr algn="l">
              <a:lnSpc>
                <a:spcPct val="115000"/>
              </a:lnSpc>
            </a:pPr>
            <a:r>
              <a:rPr sz="1200" b="1" i="0">
                <a:solidFill>
                  <a:srgbClr val="A44823"/>
                </a:solidFill>
                <a:latin typeface="Hiragino Kaku Gothic ProN"/>
              </a:rPr>
              <a:t>機能詳細｜サポート・保守</a:t>
            </a:r>
          </a:p>
        </p:txBody>
      </p:sp>
      <p:sp>
        <p:nvSpPr>
          <p:cNvPr id="5" name="TextBox 4"/>
          <p:cNvSpPr txBox="1"/>
          <p:nvPr/>
        </p:nvSpPr>
        <p:spPr>
          <a:xfrm>
            <a:off x="502920" y="566928"/>
            <a:ext cx="10515600" cy="640080"/>
          </a:xfrm>
          <a:prstGeom prst="rect">
            <a:avLst/>
          </a:prstGeom>
          <a:noFill/>
        </p:spPr>
        <p:txBody>
          <a:bodyPr wrap="square" anchor="t" lIns="0" rIns="0" tIns="0" bIns="0">
            <a:spAutoFit/>
          </a:bodyPr>
          <a:lstStyle/>
          <a:p>
            <a:pPr algn="l">
              <a:lnSpc>
                <a:spcPct val="115000"/>
              </a:lnSpc>
            </a:pPr>
            <a:r>
              <a:rPr sz="2600" b="1" i="0">
                <a:solidFill>
                  <a:srgbClr val="12332A"/>
                </a:solidFill>
                <a:latin typeface="Hiragino Kaku Gothic ProN"/>
              </a:rPr>
              <a:t>初期費用の分割払い</a:t>
            </a:r>
          </a:p>
        </p:txBody>
      </p:sp>
      <p:sp>
        <p:nvSpPr>
          <p:cNvPr id="6" name="Rectangle 5"/>
          <p:cNvSpPr/>
          <p:nvPr/>
        </p:nvSpPr>
        <p:spPr>
          <a:xfrm>
            <a:off x="502920" y="1170432"/>
            <a:ext cx="1005840" cy="38100"/>
          </a:xfrm>
          <a:prstGeom prst="rect">
            <a:avLst/>
          </a:prstGeom>
          <a:solidFill>
            <a:srgbClr val="C15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5938520" y="1412240"/>
            <a:ext cx="5816600" cy="4079239"/>
          </a:xfrm>
          <a:prstGeom prst="rect">
            <a:avLst/>
          </a:prstGeom>
          <a:solidFill>
            <a:srgbClr val="FFFFFF"/>
          </a:solidFill>
          <a:ln w="12700">
            <a:solidFill>
              <a:srgbClr val="E7DEC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8" name="Picture 7" descr="installment.jpg"/>
          <p:cNvPicPr>
            <a:picLocks noChangeAspect="1"/>
          </p:cNvPicPr>
          <p:nvPr/>
        </p:nvPicPr>
        <p:blipFill>
          <a:blip r:embed="rId2"/>
          <a:stretch>
            <a:fillRect/>
          </a:stretch>
        </p:blipFill>
        <p:spPr>
          <a:xfrm>
            <a:off x="5989320" y="2751110"/>
            <a:ext cx="5715000" cy="1401498"/>
          </a:xfrm>
          <a:prstGeom prst="rect">
            <a:avLst/>
          </a:prstGeom>
        </p:spPr>
      </p:pic>
      <p:sp>
        <p:nvSpPr>
          <p:cNvPr id="9" name="TextBox 8"/>
          <p:cNvSpPr txBox="1"/>
          <p:nvPr/>
        </p:nvSpPr>
        <p:spPr>
          <a:xfrm>
            <a:off x="5989320" y="5513832"/>
            <a:ext cx="5715000" cy="274320"/>
          </a:xfrm>
          <a:prstGeom prst="rect">
            <a:avLst/>
          </a:prstGeom>
          <a:noFill/>
        </p:spPr>
        <p:txBody>
          <a:bodyPr wrap="square" anchor="t" lIns="0" rIns="0" tIns="0" bIns="0">
            <a:spAutoFit/>
          </a:bodyPr>
          <a:lstStyle/>
          <a:p>
            <a:pPr algn="ctr">
              <a:lnSpc>
                <a:spcPct val="115000"/>
              </a:lnSpc>
            </a:pPr>
            <a:r>
              <a:rPr sz="950" b="0" i="1">
                <a:solidFill>
                  <a:srgbClr val="9C9380"/>
                </a:solidFill>
                <a:latin typeface="Hiragino Kaku Gothic ProN"/>
              </a:rPr>
              <a:t>画面はイメージです（金額は一例）</a:t>
            </a:r>
          </a:p>
        </p:txBody>
      </p:sp>
      <p:sp>
        <p:nvSpPr>
          <p:cNvPr id="10" name="TextBox 9"/>
          <p:cNvSpPr txBox="1"/>
          <p:nvPr/>
        </p:nvSpPr>
        <p:spPr>
          <a:xfrm>
            <a:off x="502920" y="141732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できること</a:t>
            </a:r>
          </a:p>
        </p:txBody>
      </p:sp>
      <p:sp>
        <p:nvSpPr>
          <p:cNvPr id="11" name="TextBox 10"/>
          <p:cNvSpPr txBox="1"/>
          <p:nvPr/>
        </p:nvSpPr>
        <p:spPr>
          <a:xfrm>
            <a:off x="502920" y="1764792"/>
            <a:ext cx="5029200" cy="155448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初期費用を分割してお支払いいただくプランをご用意</a:t>
            </a:r>
          </a:p>
        </p:txBody>
      </p:sp>
      <p:sp>
        <p:nvSpPr>
          <p:cNvPr id="12" name="TextBox 11"/>
          <p:cNvSpPr txBox="1"/>
          <p:nvPr/>
        </p:nvSpPr>
        <p:spPr>
          <a:xfrm>
            <a:off x="502920" y="3383280"/>
            <a:ext cx="5029200" cy="274320"/>
          </a:xfrm>
          <a:prstGeom prst="rect">
            <a:avLst/>
          </a:prstGeom>
          <a:noFill/>
        </p:spPr>
        <p:txBody>
          <a:bodyPr wrap="square" anchor="t" lIns="0" rIns="0" tIns="0" bIns="0">
            <a:spAutoFit/>
          </a:bodyPr>
          <a:lstStyle/>
          <a:p>
            <a:pPr algn="l">
              <a:lnSpc>
                <a:spcPct val="115000"/>
              </a:lnSpc>
            </a:pPr>
            <a:r>
              <a:rPr sz="1300" b="1" i="0">
                <a:solidFill>
                  <a:srgbClr val="A44823"/>
                </a:solidFill>
                <a:latin typeface="Hiragino Kaku Gothic ProN"/>
              </a:rPr>
              <a:t>お店にとってのメリット</a:t>
            </a:r>
          </a:p>
        </p:txBody>
      </p:sp>
      <p:sp>
        <p:nvSpPr>
          <p:cNvPr id="13" name="TextBox 12"/>
          <p:cNvSpPr txBox="1"/>
          <p:nvPr/>
        </p:nvSpPr>
        <p:spPr>
          <a:xfrm>
            <a:off x="502920" y="3730752"/>
            <a:ext cx="5029200" cy="1463040"/>
          </a:xfrm>
          <a:prstGeom prst="rect">
            <a:avLst/>
          </a:prstGeom>
          <a:noFill/>
        </p:spPr>
        <p:txBody>
          <a:bodyPr wrap="square" lIns="0" rIns="0" tIns="0" bIns="0">
            <a:spAutoFit/>
          </a:bodyPr>
          <a:lstStyle/>
          <a:p>
            <a:pPr>
              <a:lnSpc>
                <a:spcPct val="125000"/>
              </a:lnSpc>
              <a:spcAft>
                <a:spcPts val="600"/>
              </a:spcAft>
            </a:pPr>
            <a:r>
              <a:rPr sz="1250" b="1">
                <a:solidFill>
                  <a:srgbClr val="A44823"/>
                </a:solidFill>
                <a:latin typeface="Hiragino Kaku Gothic ProN"/>
              </a:rPr>
              <a:t>・</a:t>
            </a:r>
            <a:r>
              <a:rPr sz="1250">
                <a:solidFill>
                  <a:srgbClr val="23201A"/>
                </a:solidFill>
                <a:latin typeface="Hiragino Kaku Gothic ProN"/>
              </a:rPr>
              <a:t> まとまった初期費用が用意しづらい時期でも、導入のハードルを下げられる</a:t>
            </a:r>
          </a:p>
        </p:txBody>
      </p:sp>
      <p:sp>
        <p:nvSpPr>
          <p:cNvPr id="14" name="Rounded Rectangle 13"/>
          <p:cNvSpPr/>
          <p:nvPr/>
        </p:nvSpPr>
        <p:spPr>
          <a:xfrm>
            <a:off x="502920" y="5440680"/>
            <a:ext cx="5029200" cy="566928"/>
          </a:xfrm>
          <a:prstGeom prst="roundRect">
            <a:avLst>
              <a:gd name="adj" fmla="val 15000"/>
            </a:avLst>
          </a:prstGeom>
          <a:solidFill>
            <a:srgbClr val="DCE7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85800" y="5440680"/>
            <a:ext cx="1188720" cy="566928"/>
          </a:xfrm>
          <a:prstGeom prst="rect">
            <a:avLst/>
          </a:prstGeom>
          <a:noFill/>
        </p:spPr>
        <p:txBody>
          <a:bodyPr wrap="square" anchor="ctr" lIns="0" rIns="0" tIns="0" bIns="0">
            <a:spAutoFit/>
          </a:bodyPr>
          <a:lstStyle/>
          <a:p>
            <a:pPr algn="l">
              <a:lnSpc>
                <a:spcPct val="115000"/>
              </a:lnSpc>
            </a:pPr>
            <a:r>
              <a:rPr sz="1150" b="1" i="0">
                <a:solidFill>
                  <a:srgbClr val="12332A"/>
                </a:solidFill>
                <a:latin typeface="Hiragino Kaku Gothic ProN"/>
              </a:rPr>
              <a:t>対応プラン</a:t>
            </a:r>
          </a:p>
        </p:txBody>
      </p:sp>
      <p:sp>
        <p:nvSpPr>
          <p:cNvPr id="16" name="TextBox 15"/>
          <p:cNvSpPr txBox="1"/>
          <p:nvPr/>
        </p:nvSpPr>
        <p:spPr>
          <a:xfrm>
            <a:off x="1874520" y="5440680"/>
            <a:ext cx="3474720" cy="566928"/>
          </a:xfrm>
          <a:prstGeom prst="rect">
            <a:avLst/>
          </a:prstGeom>
          <a:noFill/>
        </p:spPr>
        <p:txBody>
          <a:bodyPr wrap="square" anchor="ctr" lIns="0" rIns="0" tIns="0" bIns="0">
            <a:spAutoFit/>
          </a:bodyPr>
          <a:lstStyle/>
          <a:p>
            <a:pPr algn="l">
              <a:lnSpc>
                <a:spcPct val="115000"/>
              </a:lnSpc>
            </a:pPr>
            <a:r>
              <a:rPr sz="1250" b="1" i="0">
                <a:solidFill>
                  <a:srgbClr val="12332A"/>
                </a:solidFill>
                <a:latin typeface="Hiragino Kaku Gothic ProN"/>
              </a:rPr>
              <a:t>全プラン共通</a:t>
            </a:r>
          </a:p>
        </p:txBody>
      </p:sp>
      <p:sp>
        <p:nvSpPr>
          <p:cNvPr id="17" name="TextBox 16"/>
          <p:cNvSpPr txBox="1"/>
          <p:nvPr/>
        </p:nvSpPr>
        <p:spPr>
          <a:xfrm>
            <a:off x="502920" y="6080760"/>
            <a:ext cx="5029200" cy="320040"/>
          </a:xfrm>
          <a:prstGeom prst="rect">
            <a:avLst/>
          </a:prstGeom>
          <a:noFill/>
        </p:spPr>
        <p:txBody>
          <a:bodyPr wrap="square" anchor="t" lIns="0" rIns="0" tIns="0" bIns="0">
            <a:spAutoFit/>
          </a:bodyPr>
          <a:lstStyle/>
          <a:p>
            <a:pPr algn="l">
              <a:lnSpc>
                <a:spcPct val="115000"/>
              </a:lnSpc>
            </a:pPr>
            <a:r>
              <a:rPr sz="950" b="0" i="1">
                <a:solidFill>
                  <a:srgbClr val="A44823"/>
                </a:solidFill>
                <a:latin typeface="Hiragino Kaku Gothic ProN"/>
              </a:rPr>
              <a:t>※ 回数・条件はご相談に応じて個別に決定します。</a:t>
            </a:r>
          </a:p>
        </p:txBody>
      </p:sp>
      <p:sp>
        <p:nvSpPr>
          <p:cNvPr id="18" name="TextBox 17"/>
          <p:cNvSpPr txBox="1"/>
          <p:nvPr/>
        </p:nvSpPr>
        <p:spPr>
          <a:xfrm>
            <a:off x="502920" y="6519672"/>
            <a:ext cx="5486400" cy="274320"/>
          </a:xfrm>
          <a:prstGeom prst="rect">
            <a:avLst/>
          </a:prstGeom>
          <a:noFill/>
        </p:spPr>
        <p:txBody>
          <a:bodyPr wrap="square" anchor="t" lIns="0" rIns="0" tIns="0" bIns="0">
            <a:spAutoFit/>
          </a:bodyPr>
          <a:lstStyle/>
          <a:p>
            <a:pPr algn="l">
              <a:lnSpc>
                <a:spcPct val="115000"/>
              </a:lnSpc>
            </a:pPr>
            <a:r>
              <a:rPr sz="900" b="0" i="0">
                <a:solidFill>
                  <a:srgbClr val="9C9380"/>
                </a:solidFill>
                <a:latin typeface="Hiragino Kaku Gothic ProN"/>
              </a:rPr>
              <a:t>Musubi プラン別機能ガイド</a:t>
            </a:r>
          </a:p>
        </p:txBody>
      </p:sp>
      <p:sp>
        <p:nvSpPr>
          <p:cNvPr id="19" name="TextBox 18"/>
          <p:cNvSpPr txBox="1"/>
          <p:nvPr/>
        </p:nvSpPr>
        <p:spPr>
          <a:xfrm>
            <a:off x="10881360" y="6519672"/>
            <a:ext cx="822960" cy="274320"/>
          </a:xfrm>
          <a:prstGeom prst="rect">
            <a:avLst/>
          </a:prstGeom>
          <a:noFill/>
        </p:spPr>
        <p:txBody>
          <a:bodyPr wrap="square" anchor="t" lIns="0" rIns="0" tIns="0" bIns="0">
            <a:spAutoFit/>
          </a:bodyPr>
          <a:lstStyle/>
          <a:p>
            <a:pPr algn="r">
              <a:lnSpc>
                <a:spcPct val="115000"/>
              </a:lnSpc>
            </a:pPr>
            <a:r>
              <a:rPr sz="900" b="0" i="0">
                <a:solidFill>
                  <a:srgbClr val="9C9380"/>
                </a:solidFill>
                <a:latin typeface="Hiragino Kaku Gothic ProN"/>
              </a:rPr>
              <a:t>43</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2332A"/>
          </a:solidFill>
          <a:ln>
            <a:noFill/>
          </a:ln>
          <a:effectLst/>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822960" y="2880360"/>
            <a:ext cx="10058400" cy="457200"/>
          </a:xfrm>
          <a:prstGeom prst="rect">
            <a:avLst/>
          </a:prstGeom>
          <a:noFill/>
        </p:spPr>
        <p:txBody>
          <a:bodyPr wrap="square" anchor="t" lIns="0" rIns="0" tIns="0" bIns="0">
            <a:spAutoFit/>
          </a:bodyPr>
          <a:lstStyle/>
          <a:p>
            <a:pPr algn="l">
              <a:lnSpc>
                <a:spcPct val="115000"/>
              </a:lnSpc>
            </a:pPr>
            <a:r>
              <a:rPr sz="1300" b="1" i="0">
                <a:solidFill>
                  <a:srgbClr val="F1DDCB"/>
                </a:solidFill>
                <a:latin typeface="Hiragino Kaku Gothic ProN"/>
              </a:rPr>
              <a:t>SECTION 4</a:t>
            </a:r>
          </a:p>
        </p:txBody>
      </p:sp>
      <p:sp>
        <p:nvSpPr>
          <p:cNvPr id="4" name="TextBox 3"/>
          <p:cNvSpPr txBox="1"/>
          <p:nvPr/>
        </p:nvSpPr>
        <p:spPr>
          <a:xfrm>
            <a:off x="822960" y="3246120"/>
            <a:ext cx="10058400" cy="914400"/>
          </a:xfrm>
          <a:prstGeom prst="rect">
            <a:avLst/>
          </a:prstGeom>
          <a:noFill/>
        </p:spPr>
        <p:txBody>
          <a:bodyPr wrap="square" anchor="t" lIns="0" rIns="0" tIns="0" bIns="0">
            <a:spAutoFit/>
          </a:bodyPr>
          <a:lstStyle/>
          <a:p>
            <a:pPr algn="l">
              <a:lnSpc>
                <a:spcPct val="115000"/>
              </a:lnSpc>
            </a:pPr>
            <a:r>
              <a:rPr sz="3800" b="1" i="0">
                <a:solidFill>
                  <a:srgbClr val="FFFFFF"/>
                </a:solidFill>
                <a:latin typeface="Hiragino Kaku Gothic ProN"/>
              </a:rPr>
              <a:t>ご利用にあたって</a:t>
            </a:r>
          </a:p>
        </p:txBody>
      </p:sp>
      <p:sp>
        <p:nvSpPr>
          <p:cNvPr id="5" name="TextBox 4"/>
          <p:cNvSpPr txBox="1"/>
          <p:nvPr/>
        </p:nvSpPr>
        <p:spPr>
          <a:xfrm>
            <a:off x="502920" y="6519672"/>
            <a:ext cx="5486400" cy="274320"/>
          </a:xfrm>
          <a:prstGeom prst="rect">
            <a:avLst/>
          </a:prstGeom>
          <a:noFill/>
        </p:spPr>
        <p:txBody>
          <a:bodyPr wrap="square" anchor="t" lIns="0" rIns="0" tIns="0" bIns="0">
            <a:spAutoFit/>
          </a:bodyPr>
          <a:lstStyle/>
          <a:p>
            <a:pPr algn="l">
              <a:lnSpc>
                <a:spcPct val="115000"/>
              </a:lnSpc>
            </a:pPr>
            <a:r>
              <a:rPr sz="900" b="0" i="0">
                <a:solidFill>
                  <a:srgbClr val="9C9380"/>
                </a:solidFill>
                <a:latin typeface="Hiragino Kaku Gothic ProN"/>
              </a:rPr>
              <a:t>Musubi プラン別機能ガイド</a:t>
            </a:r>
          </a:p>
        </p:txBody>
      </p:sp>
      <p:sp>
        <p:nvSpPr>
          <p:cNvPr id="6" name="TextBox 5"/>
          <p:cNvSpPr txBox="1"/>
          <p:nvPr/>
        </p:nvSpPr>
        <p:spPr>
          <a:xfrm>
            <a:off x="10881360" y="6519672"/>
            <a:ext cx="822960" cy="274320"/>
          </a:xfrm>
          <a:prstGeom prst="rect">
            <a:avLst/>
          </a:prstGeom>
          <a:noFill/>
        </p:spPr>
        <p:txBody>
          <a:bodyPr wrap="square" anchor="t" lIns="0" rIns="0" tIns="0" bIns="0">
            <a:spAutoFit/>
          </a:bodyPr>
          <a:lstStyle/>
          <a:p>
            <a:pPr algn="r">
              <a:lnSpc>
                <a:spcPct val="115000"/>
              </a:lnSpc>
            </a:pPr>
            <a:r>
              <a:rPr sz="900" b="0" i="0">
                <a:solidFill>
                  <a:srgbClr val="9C9380"/>
                </a:solidFill>
                <a:latin typeface="Hiragino Kaku Gothic ProN"/>
              </a:rPr>
              <a:t>44</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8016"/>
          </a:xfrm>
          <a:prstGeom prst="rect">
            <a:avLst/>
          </a:prstGeom>
          <a:solidFill>
            <a:srgbClr val="1E4B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310896"/>
            <a:ext cx="7315200" cy="292608"/>
          </a:xfrm>
          <a:prstGeom prst="rect">
            <a:avLst/>
          </a:prstGeom>
          <a:noFill/>
        </p:spPr>
        <p:txBody>
          <a:bodyPr wrap="square" anchor="t" lIns="0" rIns="0" tIns="0" bIns="0">
            <a:spAutoFit/>
          </a:bodyPr>
          <a:lstStyle/>
          <a:p>
            <a:pPr algn="l">
              <a:lnSpc>
                <a:spcPct val="115000"/>
              </a:lnSpc>
            </a:pPr>
            <a:r>
              <a:rPr sz="1200" b="1" i="0">
                <a:solidFill>
                  <a:srgbClr val="A44823"/>
                </a:solidFill>
                <a:latin typeface="Hiragino Kaku Gothic ProN"/>
              </a:rPr>
              <a:t>CUSTOM PLAN</a:t>
            </a:r>
          </a:p>
        </p:txBody>
      </p:sp>
      <p:sp>
        <p:nvSpPr>
          <p:cNvPr id="5" name="TextBox 4"/>
          <p:cNvSpPr txBox="1"/>
          <p:nvPr/>
        </p:nvSpPr>
        <p:spPr>
          <a:xfrm>
            <a:off x="502920" y="566928"/>
            <a:ext cx="10515600" cy="640080"/>
          </a:xfrm>
          <a:prstGeom prst="rect">
            <a:avLst/>
          </a:prstGeom>
          <a:noFill/>
        </p:spPr>
        <p:txBody>
          <a:bodyPr wrap="square" anchor="t" lIns="0" rIns="0" tIns="0" bIns="0">
            <a:spAutoFit/>
          </a:bodyPr>
          <a:lstStyle/>
          <a:p>
            <a:pPr algn="l">
              <a:lnSpc>
                <a:spcPct val="115000"/>
              </a:lnSpc>
            </a:pPr>
            <a:r>
              <a:rPr sz="2600" b="1" i="0">
                <a:solidFill>
                  <a:srgbClr val="12332A"/>
                </a:solidFill>
                <a:latin typeface="Hiragino Kaku Gothic ProN"/>
              </a:rPr>
              <a:t>カスタムプランについて</a:t>
            </a:r>
          </a:p>
        </p:txBody>
      </p:sp>
      <p:sp>
        <p:nvSpPr>
          <p:cNvPr id="6" name="Rectangle 5"/>
          <p:cNvSpPr/>
          <p:nvPr/>
        </p:nvSpPr>
        <p:spPr>
          <a:xfrm>
            <a:off x="502920" y="1170432"/>
            <a:ext cx="1005840" cy="38100"/>
          </a:xfrm>
          <a:prstGeom prst="rect">
            <a:avLst/>
          </a:prstGeom>
          <a:solidFill>
            <a:srgbClr val="C15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502920" y="1554480"/>
            <a:ext cx="11155680" cy="4389120"/>
          </a:xfrm>
          <a:prstGeom prst="roundRect">
            <a:avLst>
              <a:gd name="adj" fmla="val 3000"/>
            </a:avLst>
          </a:prstGeom>
          <a:solidFill>
            <a:srgbClr val="FBF6EA"/>
          </a:solidFill>
          <a:ln w="9525">
            <a:solidFill>
              <a:srgbClr val="E7DEC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914400" y="1920240"/>
            <a:ext cx="10241280" cy="457200"/>
          </a:xfrm>
          <a:prstGeom prst="rect">
            <a:avLst/>
          </a:prstGeom>
          <a:noFill/>
        </p:spPr>
        <p:txBody>
          <a:bodyPr wrap="square" anchor="t" lIns="0" rIns="0" tIns="0" bIns="0">
            <a:spAutoFit/>
          </a:bodyPr>
          <a:lstStyle/>
          <a:p>
            <a:pPr algn="l">
              <a:lnSpc>
                <a:spcPct val="115000"/>
              </a:lnSpc>
            </a:pPr>
            <a:r>
              <a:rPr sz="1800" b="1" i="0">
                <a:solidFill>
                  <a:srgbClr val="12332A"/>
                </a:solidFill>
                <a:latin typeface="Hiragino Kaku Gothic ProN"/>
              </a:rPr>
              <a:t>機能を個別に選べる、フルオーダーのプラン</a:t>
            </a:r>
          </a:p>
        </p:txBody>
      </p:sp>
      <p:sp>
        <p:nvSpPr>
          <p:cNvPr id="9" name="TextBox 8"/>
          <p:cNvSpPr txBox="1"/>
          <p:nvPr/>
        </p:nvSpPr>
        <p:spPr>
          <a:xfrm>
            <a:off x="914400" y="2606040"/>
            <a:ext cx="10241280" cy="2926080"/>
          </a:xfrm>
          <a:prstGeom prst="rect">
            <a:avLst/>
          </a:prstGeom>
          <a:noFill/>
        </p:spPr>
        <p:txBody>
          <a:bodyPr wrap="square" lIns="0" rIns="0" tIns="0" bIns="0">
            <a:spAutoFit/>
          </a:bodyPr>
          <a:lstStyle/>
          <a:p>
            <a:pPr>
              <a:lnSpc>
                <a:spcPct val="125000"/>
              </a:lnSpc>
              <a:spcAft>
                <a:spcPts val="1400"/>
              </a:spcAft>
            </a:pPr>
            <a:r>
              <a:rPr sz="1400" b="1">
                <a:solidFill>
                  <a:srgbClr val="A44823"/>
                </a:solidFill>
                <a:latin typeface="Hiragino Kaku Gothic ProN"/>
              </a:rPr>
              <a:t>・</a:t>
            </a:r>
            <a:r>
              <a:rPr sz="1400">
                <a:solidFill>
                  <a:srgbClr val="23201A"/>
                </a:solidFill>
                <a:latin typeface="Hiragino Kaku Gothic ProN"/>
              </a:rPr>
              <a:t> 既製デザインを使わないフルオーダー制作。デザイン・構成から個別にご提案します。</a:t>
            </a:r>
          </a:p>
          <a:p>
            <a:pPr>
              <a:lnSpc>
                <a:spcPct val="125000"/>
              </a:lnSpc>
              <a:spcAft>
                <a:spcPts val="1400"/>
              </a:spcAft>
            </a:pPr>
            <a:r>
              <a:rPr sz="1400" b="1">
                <a:solidFill>
                  <a:srgbClr val="A44823"/>
                </a:solidFill>
                <a:latin typeface="Hiragino Kaku Gothic ProN"/>
              </a:rPr>
              <a:t>・</a:t>
            </a:r>
            <a:r>
              <a:rPr sz="1400">
                <a:solidFill>
                  <a:srgbClr val="23201A"/>
                </a:solidFill>
                <a:latin typeface="Hiragino Kaku Gothic ProN"/>
              </a:rPr>
              <a:t> ライト〜プレミアムの各機能（ネット予約・口コミAI返信・外国語ページ等）は契約ごとに個別選択し、管理側で設定します。</a:t>
            </a:r>
          </a:p>
          <a:p>
            <a:pPr>
              <a:lnSpc>
                <a:spcPct val="125000"/>
              </a:lnSpc>
              <a:spcAft>
                <a:spcPts val="1400"/>
              </a:spcAft>
            </a:pPr>
            <a:r>
              <a:rPr sz="1400" b="1">
                <a:solidFill>
                  <a:srgbClr val="A44823"/>
                </a:solidFill>
                <a:latin typeface="Hiragino Kaku Gothic ProN"/>
              </a:rPr>
              <a:t>・</a:t>
            </a:r>
            <a:r>
              <a:rPr sz="1400">
                <a:solidFill>
                  <a:srgbClr val="23201A"/>
                </a:solidFill>
                <a:latin typeface="Hiragino Kaku Gothic ProN"/>
              </a:rPr>
              <a:t> 飲食店以外の業種にも対応可能です。</a:t>
            </a:r>
          </a:p>
          <a:p>
            <a:pPr>
              <a:lnSpc>
                <a:spcPct val="125000"/>
              </a:lnSpc>
              <a:spcAft>
                <a:spcPts val="1400"/>
              </a:spcAft>
            </a:pPr>
            <a:r>
              <a:rPr sz="1400" b="1">
                <a:solidFill>
                  <a:srgbClr val="A44823"/>
                </a:solidFill>
                <a:latin typeface="Hiragino Kaku Gothic ProN"/>
              </a:rPr>
              <a:t>・</a:t>
            </a:r>
            <a:r>
              <a:rPr sz="1400">
                <a:solidFill>
                  <a:srgbClr val="23201A"/>
                </a:solidFill>
                <a:latin typeface="Hiragino Kaku Gothic ProN"/>
              </a:rPr>
              <a:t> 料金は要件に応じた個別お見積りとなります。まずはお気軽にご相談ください。</a:t>
            </a:r>
          </a:p>
        </p:txBody>
      </p:sp>
      <p:sp>
        <p:nvSpPr>
          <p:cNvPr id="10" name="TextBox 9"/>
          <p:cNvSpPr txBox="1"/>
          <p:nvPr/>
        </p:nvSpPr>
        <p:spPr>
          <a:xfrm>
            <a:off x="502920" y="6519672"/>
            <a:ext cx="5486400" cy="274320"/>
          </a:xfrm>
          <a:prstGeom prst="rect">
            <a:avLst/>
          </a:prstGeom>
          <a:noFill/>
        </p:spPr>
        <p:txBody>
          <a:bodyPr wrap="square" anchor="t" lIns="0" rIns="0" tIns="0" bIns="0">
            <a:spAutoFit/>
          </a:bodyPr>
          <a:lstStyle/>
          <a:p>
            <a:pPr algn="l">
              <a:lnSpc>
                <a:spcPct val="115000"/>
              </a:lnSpc>
            </a:pPr>
            <a:r>
              <a:rPr sz="900" b="0" i="0">
                <a:solidFill>
                  <a:srgbClr val="9C9380"/>
                </a:solidFill>
                <a:latin typeface="Hiragino Kaku Gothic ProN"/>
              </a:rPr>
              <a:t>Musubi プラン別機能ガイド</a:t>
            </a:r>
          </a:p>
        </p:txBody>
      </p:sp>
      <p:sp>
        <p:nvSpPr>
          <p:cNvPr id="11" name="TextBox 10"/>
          <p:cNvSpPr txBox="1"/>
          <p:nvPr/>
        </p:nvSpPr>
        <p:spPr>
          <a:xfrm>
            <a:off x="10881360" y="6519672"/>
            <a:ext cx="822960" cy="274320"/>
          </a:xfrm>
          <a:prstGeom prst="rect">
            <a:avLst/>
          </a:prstGeom>
          <a:noFill/>
        </p:spPr>
        <p:txBody>
          <a:bodyPr wrap="square" anchor="t" lIns="0" rIns="0" tIns="0" bIns="0">
            <a:spAutoFit/>
          </a:bodyPr>
          <a:lstStyle/>
          <a:p>
            <a:pPr algn="r">
              <a:lnSpc>
                <a:spcPct val="115000"/>
              </a:lnSpc>
            </a:pPr>
            <a:r>
              <a:rPr sz="900" b="0" i="0">
                <a:solidFill>
                  <a:srgbClr val="9C9380"/>
                </a:solidFill>
                <a:latin typeface="Hiragino Kaku Gothic ProN"/>
              </a:rPr>
              <a:t>45</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8016"/>
          </a:xfrm>
          <a:prstGeom prst="rect">
            <a:avLst/>
          </a:prstGeom>
          <a:solidFill>
            <a:srgbClr val="1E4B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310896"/>
            <a:ext cx="7315200" cy="292608"/>
          </a:xfrm>
          <a:prstGeom prst="rect">
            <a:avLst/>
          </a:prstGeom>
          <a:noFill/>
        </p:spPr>
        <p:txBody>
          <a:bodyPr wrap="square" anchor="t" lIns="0" rIns="0" tIns="0" bIns="0">
            <a:spAutoFit/>
          </a:bodyPr>
          <a:lstStyle/>
          <a:p>
            <a:pPr algn="l">
              <a:lnSpc>
                <a:spcPct val="115000"/>
              </a:lnSpc>
            </a:pPr>
            <a:r>
              <a:rPr sz="1200" b="1" i="0">
                <a:solidFill>
                  <a:srgbClr val="A44823"/>
                </a:solidFill>
                <a:latin typeface="Hiragino Kaku Gothic ProN"/>
              </a:rPr>
              <a:t>NOTES</a:t>
            </a:r>
          </a:p>
        </p:txBody>
      </p:sp>
      <p:sp>
        <p:nvSpPr>
          <p:cNvPr id="5" name="TextBox 4"/>
          <p:cNvSpPr txBox="1"/>
          <p:nvPr/>
        </p:nvSpPr>
        <p:spPr>
          <a:xfrm>
            <a:off x="502920" y="566928"/>
            <a:ext cx="10515600" cy="640080"/>
          </a:xfrm>
          <a:prstGeom prst="rect">
            <a:avLst/>
          </a:prstGeom>
          <a:noFill/>
        </p:spPr>
        <p:txBody>
          <a:bodyPr wrap="square" anchor="t" lIns="0" rIns="0" tIns="0" bIns="0">
            <a:spAutoFit/>
          </a:bodyPr>
          <a:lstStyle/>
          <a:p>
            <a:pPr algn="l">
              <a:lnSpc>
                <a:spcPct val="115000"/>
              </a:lnSpc>
            </a:pPr>
            <a:r>
              <a:rPr sz="2600" b="1" i="0">
                <a:solidFill>
                  <a:srgbClr val="12332A"/>
                </a:solidFill>
                <a:latin typeface="Hiragino Kaku Gothic ProN"/>
              </a:rPr>
              <a:t>ご利用にあたっての注意事項</a:t>
            </a:r>
          </a:p>
        </p:txBody>
      </p:sp>
      <p:sp>
        <p:nvSpPr>
          <p:cNvPr id="6" name="Rectangle 5"/>
          <p:cNvSpPr/>
          <p:nvPr/>
        </p:nvSpPr>
        <p:spPr>
          <a:xfrm>
            <a:off x="502920" y="1170432"/>
            <a:ext cx="1005840" cy="38100"/>
          </a:xfrm>
          <a:prstGeom prst="rect">
            <a:avLst/>
          </a:prstGeom>
          <a:solidFill>
            <a:srgbClr val="C15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1463040"/>
            <a:ext cx="11155680" cy="4389120"/>
          </a:xfrm>
          <a:prstGeom prst="rect">
            <a:avLst/>
          </a:prstGeom>
          <a:noFill/>
        </p:spPr>
        <p:txBody>
          <a:bodyPr wrap="square" lIns="0" rIns="0" tIns="0" bIns="0">
            <a:spAutoFit/>
          </a:bodyPr>
          <a:lstStyle/>
          <a:p>
            <a:pPr>
              <a:lnSpc>
                <a:spcPct val="125000"/>
              </a:lnSpc>
              <a:spcAft>
                <a:spcPts val="1400"/>
              </a:spcAft>
            </a:pPr>
            <a:r>
              <a:rPr sz="1350" b="1">
                <a:solidFill>
                  <a:srgbClr val="A44823"/>
                </a:solidFill>
                <a:latin typeface="Hiragino Kaku Gothic ProN"/>
              </a:rPr>
              <a:t>・</a:t>
            </a:r>
            <a:r>
              <a:rPr sz="1350">
                <a:solidFill>
                  <a:srgbClr val="23201A"/>
                </a:solidFill>
                <a:latin typeface="Hiragino Kaku Gothic ProN"/>
              </a:rPr>
              <a:t> 口コミAI返信の自動取込・自動投稿は、Google Business Profile APIの利用再申請中のため（2026年9月以降）、それまでは手動運用です。返信文の生成自体は現在もご利用いただけます。</a:t>
            </a:r>
          </a:p>
          <a:p>
            <a:pPr>
              <a:lnSpc>
                <a:spcPct val="125000"/>
              </a:lnSpc>
              <a:spcAft>
                <a:spcPts val="1400"/>
              </a:spcAft>
            </a:pPr>
            <a:r>
              <a:rPr sz="1350" b="1">
                <a:solidFill>
                  <a:srgbClr val="A44823"/>
                </a:solidFill>
                <a:latin typeface="Hiragino Kaku Gothic ProN"/>
              </a:rPr>
              <a:t>・</a:t>
            </a:r>
            <a:r>
              <a:rPr sz="1350">
                <a:solidFill>
                  <a:srgbClr val="23201A"/>
                </a:solidFill>
                <a:latin typeface="Hiragino Kaku Gothic ProN"/>
              </a:rPr>
              <a:t> ドメインは、ライト・スタンダードでは当方管理のサブドメイン、プレミアムでは独自ドメイン（お店の資産）となります。</a:t>
            </a:r>
          </a:p>
          <a:p>
            <a:pPr>
              <a:lnSpc>
                <a:spcPct val="125000"/>
              </a:lnSpc>
              <a:spcAft>
                <a:spcPts val="1400"/>
              </a:spcAft>
            </a:pPr>
            <a:r>
              <a:rPr sz="1350" b="1">
                <a:solidFill>
                  <a:srgbClr val="A44823"/>
                </a:solidFill>
                <a:latin typeface="Hiragino Kaku Gothic ProN"/>
              </a:rPr>
              <a:t>・</a:t>
            </a:r>
            <a:r>
              <a:rPr sz="1350">
                <a:solidFill>
                  <a:srgbClr val="23201A"/>
                </a:solidFill>
                <a:latin typeface="Hiragino Kaku Gothic ProN"/>
              </a:rPr>
              <a:t> 解約時、ドメインや公開データはお店側へ引き継ぐ（移管する）ことができます。移管手数料は別途となります。</a:t>
            </a:r>
          </a:p>
          <a:p>
            <a:pPr>
              <a:lnSpc>
                <a:spcPct val="125000"/>
              </a:lnSpc>
              <a:spcAft>
                <a:spcPts val="1400"/>
              </a:spcAft>
            </a:pPr>
            <a:r>
              <a:rPr sz="1350" b="1">
                <a:solidFill>
                  <a:srgbClr val="A44823"/>
                </a:solidFill>
                <a:latin typeface="Hiragino Kaku Gothic ProN"/>
              </a:rPr>
              <a:t>・</a:t>
            </a:r>
            <a:r>
              <a:rPr sz="1350">
                <a:solidFill>
                  <a:srgbClr val="23201A"/>
                </a:solidFill>
                <a:latin typeface="Hiragino Kaku Gothic ProN"/>
              </a:rPr>
              <a:t> 初期費用は分割払いに対応しています。詳しい条件はお気軽にご相談ください。</a:t>
            </a:r>
          </a:p>
          <a:p>
            <a:pPr>
              <a:lnSpc>
                <a:spcPct val="125000"/>
              </a:lnSpc>
              <a:spcAft>
                <a:spcPts val="1400"/>
              </a:spcAft>
            </a:pPr>
            <a:r>
              <a:rPr sz="1350" b="1">
                <a:solidFill>
                  <a:srgbClr val="A44823"/>
                </a:solidFill>
                <a:latin typeface="Hiragino Kaku Gothic ProN"/>
              </a:rPr>
              <a:t>・</a:t>
            </a:r>
            <a:r>
              <a:rPr sz="1350">
                <a:solidFill>
                  <a:srgbClr val="23201A"/>
                </a:solidFill>
                <a:latin typeface="Hiragino Kaku Gothic ProN"/>
              </a:rPr>
              <a:t> 公開までの目安は、写真や原稿などの素材がそろってから最短10営業日（約2週間）です。撮影を挟む場合は日程が加わります。</a:t>
            </a:r>
          </a:p>
          <a:p>
            <a:pPr>
              <a:lnSpc>
                <a:spcPct val="125000"/>
              </a:lnSpc>
              <a:spcAft>
                <a:spcPts val="1400"/>
              </a:spcAft>
            </a:pPr>
            <a:r>
              <a:rPr sz="1350" b="1">
                <a:solidFill>
                  <a:srgbClr val="A44823"/>
                </a:solidFill>
                <a:latin typeface="Hiragino Kaku Gothic ProN"/>
              </a:rPr>
              <a:t>・</a:t>
            </a:r>
            <a:r>
              <a:rPr sz="1350">
                <a:solidFill>
                  <a:srgbClr val="23201A"/>
                </a:solidFill>
                <a:latin typeface="Hiragino Kaku Gothic ProN"/>
              </a:rPr>
              <a:t> 本資料に記載の画面はいずれもサンプルデータによるモック画像です。実際の数値・実績とは異なります。</a:t>
            </a:r>
          </a:p>
        </p:txBody>
      </p:sp>
      <p:sp>
        <p:nvSpPr>
          <p:cNvPr id="8" name="TextBox 7"/>
          <p:cNvSpPr txBox="1"/>
          <p:nvPr/>
        </p:nvSpPr>
        <p:spPr>
          <a:xfrm>
            <a:off x="502920" y="6519672"/>
            <a:ext cx="5486400" cy="274320"/>
          </a:xfrm>
          <a:prstGeom prst="rect">
            <a:avLst/>
          </a:prstGeom>
          <a:noFill/>
        </p:spPr>
        <p:txBody>
          <a:bodyPr wrap="square" anchor="t" lIns="0" rIns="0" tIns="0" bIns="0">
            <a:spAutoFit/>
          </a:bodyPr>
          <a:lstStyle/>
          <a:p>
            <a:pPr algn="l">
              <a:lnSpc>
                <a:spcPct val="115000"/>
              </a:lnSpc>
            </a:pPr>
            <a:r>
              <a:rPr sz="900" b="0" i="0">
                <a:solidFill>
                  <a:srgbClr val="9C9380"/>
                </a:solidFill>
                <a:latin typeface="Hiragino Kaku Gothic ProN"/>
              </a:rPr>
              <a:t>Musubi プラン別機能ガイド</a:t>
            </a:r>
          </a:p>
        </p:txBody>
      </p:sp>
      <p:sp>
        <p:nvSpPr>
          <p:cNvPr id="9" name="TextBox 8"/>
          <p:cNvSpPr txBox="1"/>
          <p:nvPr/>
        </p:nvSpPr>
        <p:spPr>
          <a:xfrm>
            <a:off x="10881360" y="6519672"/>
            <a:ext cx="822960" cy="274320"/>
          </a:xfrm>
          <a:prstGeom prst="rect">
            <a:avLst/>
          </a:prstGeom>
          <a:noFill/>
        </p:spPr>
        <p:txBody>
          <a:bodyPr wrap="square" anchor="t" lIns="0" rIns="0" tIns="0" bIns="0">
            <a:spAutoFit/>
          </a:bodyPr>
          <a:lstStyle/>
          <a:p>
            <a:pPr algn="r">
              <a:lnSpc>
                <a:spcPct val="115000"/>
              </a:lnSpc>
            </a:pPr>
            <a:r>
              <a:rPr sz="900" b="0" i="0">
                <a:solidFill>
                  <a:srgbClr val="9C9380"/>
                </a:solidFill>
                <a:latin typeface="Hiragino Kaku Gothic ProN"/>
              </a:rPr>
              <a:t>46</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2332A"/>
          </a:solidFill>
          <a:ln>
            <a:noFill/>
          </a:ln>
          <a:effectLst/>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1233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822960" y="2286000"/>
            <a:ext cx="1005840" cy="38100"/>
          </a:xfrm>
          <a:prstGeom prst="rect">
            <a:avLst/>
          </a:prstGeom>
          <a:solidFill>
            <a:srgbClr val="C15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22960" y="2468880"/>
            <a:ext cx="10058400" cy="914400"/>
          </a:xfrm>
          <a:prstGeom prst="rect">
            <a:avLst/>
          </a:prstGeom>
          <a:noFill/>
        </p:spPr>
        <p:txBody>
          <a:bodyPr wrap="square" anchor="t" lIns="0" rIns="0" tIns="0" bIns="0">
            <a:spAutoFit/>
          </a:bodyPr>
          <a:lstStyle/>
          <a:p>
            <a:pPr algn="l">
              <a:lnSpc>
                <a:spcPct val="115000"/>
              </a:lnSpc>
            </a:pPr>
            <a:r>
              <a:rPr sz="3200" b="1" i="0">
                <a:solidFill>
                  <a:srgbClr val="FFFFFF"/>
                </a:solidFill>
                <a:latin typeface="Hiragino Kaku Gothic ProN"/>
              </a:rPr>
              <a:t>まずは、無料でご相談ください。</a:t>
            </a:r>
          </a:p>
        </p:txBody>
      </p:sp>
      <p:sp>
        <p:nvSpPr>
          <p:cNvPr id="6" name="TextBox 5"/>
          <p:cNvSpPr txBox="1"/>
          <p:nvPr/>
        </p:nvSpPr>
        <p:spPr>
          <a:xfrm>
            <a:off x="822960" y="3337560"/>
            <a:ext cx="9601200" cy="914400"/>
          </a:xfrm>
          <a:prstGeom prst="rect">
            <a:avLst/>
          </a:prstGeom>
          <a:noFill/>
        </p:spPr>
        <p:txBody>
          <a:bodyPr wrap="square" anchor="t" lIns="0" rIns="0" tIns="0" bIns="0">
            <a:spAutoFit/>
          </a:bodyPr>
          <a:lstStyle/>
          <a:p>
            <a:pPr algn="l">
              <a:lnSpc>
                <a:spcPct val="150000"/>
              </a:lnSpc>
            </a:pPr>
            <a:r>
              <a:rPr sz="1500" b="0" i="0">
                <a:solidFill>
                  <a:srgbClr val="CFDDD5"/>
                </a:solidFill>
                <a:latin typeface="Hiragino Kaku Gothic ProN"/>
              </a:rPr>
              <a:t>「うちの店だと、どのプランが合う？」——その段階で、どうぞ。</a:t>
            </a:r>
          </a:p>
          <a:p>
            <a:pPr algn="l">
              <a:lnSpc>
                <a:spcPct val="150000"/>
              </a:lnSpc>
            </a:pPr>
            <a:r>
              <a:rPr sz="1500" b="0" i="0">
                <a:solidFill>
                  <a:srgbClr val="CFDDD5"/>
                </a:solidFill>
                <a:latin typeface="Hiragino Kaku Gothic ProN"/>
              </a:rPr>
              <a:t>無理な営業はいたしません。</a:t>
            </a:r>
          </a:p>
        </p:txBody>
      </p:sp>
      <p:sp>
        <p:nvSpPr>
          <p:cNvPr id="7" name="TextBox 6"/>
          <p:cNvSpPr txBox="1"/>
          <p:nvPr/>
        </p:nvSpPr>
        <p:spPr>
          <a:xfrm>
            <a:off x="822960" y="4663440"/>
            <a:ext cx="9601200" cy="1097280"/>
          </a:xfrm>
          <a:prstGeom prst="rect">
            <a:avLst/>
          </a:prstGeom>
          <a:noFill/>
        </p:spPr>
        <p:txBody>
          <a:bodyPr wrap="square" anchor="t" lIns="0" rIns="0" tIns="0" bIns="0">
            <a:spAutoFit/>
          </a:bodyPr>
          <a:lstStyle/>
          <a:p>
            <a:pPr algn="l">
              <a:lnSpc>
                <a:spcPct val="115000"/>
              </a:lnSpc>
            </a:pPr>
            <a:r>
              <a:rPr sz="1300" b="1" i="0">
                <a:solidFill>
                  <a:srgbClr val="F1DDCB"/>
                </a:solidFill>
                <a:latin typeface="Hiragino Kaku Gothic ProN"/>
              </a:rPr>
              <a:t>お問い合わせ　Musubi マーケサイトのフォームより承ります</a:t>
            </a:r>
          </a:p>
        </p:txBody>
      </p:sp>
      <p:sp>
        <p:nvSpPr>
          <p:cNvPr id="8" name="TextBox 7"/>
          <p:cNvSpPr txBox="1"/>
          <p:nvPr/>
        </p:nvSpPr>
        <p:spPr>
          <a:xfrm>
            <a:off x="502920" y="6519672"/>
            <a:ext cx="5486400" cy="274320"/>
          </a:xfrm>
          <a:prstGeom prst="rect">
            <a:avLst/>
          </a:prstGeom>
          <a:noFill/>
        </p:spPr>
        <p:txBody>
          <a:bodyPr wrap="square" anchor="t" lIns="0" rIns="0" tIns="0" bIns="0">
            <a:spAutoFit/>
          </a:bodyPr>
          <a:lstStyle/>
          <a:p>
            <a:pPr algn="l">
              <a:lnSpc>
                <a:spcPct val="115000"/>
              </a:lnSpc>
            </a:pPr>
            <a:r>
              <a:rPr sz="900" b="0" i="0">
                <a:solidFill>
                  <a:srgbClr val="9C9380"/>
                </a:solidFill>
                <a:latin typeface="Hiragino Kaku Gothic ProN"/>
              </a:rPr>
              <a:t>Musubi プラン別機能ガイド</a:t>
            </a:r>
          </a:p>
        </p:txBody>
      </p:sp>
      <p:sp>
        <p:nvSpPr>
          <p:cNvPr id="9" name="TextBox 8"/>
          <p:cNvSpPr txBox="1"/>
          <p:nvPr/>
        </p:nvSpPr>
        <p:spPr>
          <a:xfrm>
            <a:off x="10881360" y="6519672"/>
            <a:ext cx="822960" cy="274320"/>
          </a:xfrm>
          <a:prstGeom prst="rect">
            <a:avLst/>
          </a:prstGeom>
          <a:noFill/>
        </p:spPr>
        <p:txBody>
          <a:bodyPr wrap="square" anchor="t" lIns="0" rIns="0" tIns="0" bIns="0">
            <a:spAutoFit/>
          </a:bodyPr>
          <a:lstStyle/>
          <a:p>
            <a:pPr algn="r">
              <a:lnSpc>
                <a:spcPct val="115000"/>
              </a:lnSpc>
            </a:pPr>
            <a:r>
              <a:rPr sz="900" b="0" i="0">
                <a:solidFill>
                  <a:srgbClr val="9C9380"/>
                </a:solidFill>
                <a:latin typeface="Hiragino Kaku Gothic ProN"/>
              </a:rPr>
              <a:t>47</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8016"/>
          </a:xfrm>
          <a:prstGeom prst="rect">
            <a:avLst/>
          </a:prstGeom>
          <a:solidFill>
            <a:srgbClr val="1E4B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310896"/>
            <a:ext cx="7315200" cy="292608"/>
          </a:xfrm>
          <a:prstGeom prst="rect">
            <a:avLst/>
          </a:prstGeom>
          <a:noFill/>
        </p:spPr>
        <p:txBody>
          <a:bodyPr wrap="square" anchor="t" lIns="0" rIns="0" tIns="0" bIns="0">
            <a:spAutoFit/>
          </a:bodyPr>
          <a:lstStyle/>
          <a:p>
            <a:pPr algn="l">
              <a:lnSpc>
                <a:spcPct val="115000"/>
              </a:lnSpc>
            </a:pPr>
            <a:r>
              <a:rPr sz="1200" b="1" i="0">
                <a:solidFill>
                  <a:srgbClr val="A44823"/>
                </a:solidFill>
                <a:latin typeface="Hiragino Kaku Gothic ProN"/>
              </a:rPr>
              <a:t>FEATURE MATRIX</a:t>
            </a:r>
          </a:p>
        </p:txBody>
      </p:sp>
      <p:sp>
        <p:nvSpPr>
          <p:cNvPr id="5" name="TextBox 4"/>
          <p:cNvSpPr txBox="1"/>
          <p:nvPr/>
        </p:nvSpPr>
        <p:spPr>
          <a:xfrm>
            <a:off x="502920" y="566928"/>
            <a:ext cx="10515600" cy="640080"/>
          </a:xfrm>
          <a:prstGeom prst="rect">
            <a:avLst/>
          </a:prstGeom>
          <a:noFill/>
        </p:spPr>
        <p:txBody>
          <a:bodyPr wrap="square" anchor="t" lIns="0" rIns="0" tIns="0" bIns="0">
            <a:spAutoFit/>
          </a:bodyPr>
          <a:lstStyle/>
          <a:p>
            <a:pPr algn="l">
              <a:lnSpc>
                <a:spcPct val="115000"/>
              </a:lnSpc>
            </a:pPr>
            <a:r>
              <a:rPr sz="2600" b="1" i="0">
                <a:solidFill>
                  <a:srgbClr val="12332A"/>
                </a:solidFill>
                <a:latin typeface="Hiragino Kaku Gothic ProN"/>
              </a:rPr>
              <a:t>機能マトリックス｜セルフ編集</a:t>
            </a:r>
          </a:p>
        </p:txBody>
      </p:sp>
      <p:sp>
        <p:nvSpPr>
          <p:cNvPr id="6" name="Rectangle 5"/>
          <p:cNvSpPr/>
          <p:nvPr/>
        </p:nvSpPr>
        <p:spPr>
          <a:xfrm>
            <a:off x="502920" y="1170432"/>
            <a:ext cx="1005840" cy="38100"/>
          </a:xfrm>
          <a:prstGeom prst="rect">
            <a:avLst/>
          </a:prstGeom>
          <a:solidFill>
            <a:srgbClr val="C15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1170432"/>
            <a:ext cx="10515600" cy="320040"/>
          </a:xfrm>
          <a:prstGeom prst="rect">
            <a:avLst/>
          </a:prstGeom>
          <a:noFill/>
        </p:spPr>
        <p:txBody>
          <a:bodyPr wrap="square" anchor="t" lIns="0" rIns="0" tIns="0" bIns="0">
            <a:spAutoFit/>
          </a:bodyPr>
          <a:lstStyle/>
          <a:p>
            <a:pPr algn="l">
              <a:lnSpc>
                <a:spcPct val="115000"/>
              </a:lnSpc>
            </a:pPr>
            <a:r>
              <a:rPr sz="1200" b="0" i="0">
                <a:solidFill>
                  <a:srgbClr val="6E6552"/>
                </a:solidFill>
                <a:latin typeface="Hiragino Kaku Gothic ProN"/>
              </a:rPr>
              <a:t>公開後もその場で直せる（全プラン無制限）</a:t>
            </a:r>
          </a:p>
        </p:txBody>
      </p:sp>
      <p:graphicFrame>
        <p:nvGraphicFramePr>
          <p:cNvPr id="8" name="Table 7"/>
          <p:cNvGraphicFramePr>
            <a:graphicFrameLocks noGrp="1"/>
          </p:cNvGraphicFramePr>
          <p:nvPr/>
        </p:nvGraphicFramePr>
        <p:xfrm>
          <a:off x="502920" y="1627632"/>
          <a:ext cx="11183112" cy="4919472"/>
        </p:xfrm>
        <a:graphic>
          <a:graphicData uri="http://schemas.openxmlformats.org/drawingml/2006/table">
            <a:tbl>
              <a:tblPr firstRow="1" bandRow="1">
                <a:tableStyleId>{5C22544A-7EE6-4342-B048-85BDC9FD1C3A}</a:tableStyleId>
              </a:tblPr>
              <a:tblGrid>
                <a:gridCol w="5989320"/>
                <a:gridCol w="1298448"/>
                <a:gridCol w="1298448"/>
                <a:gridCol w="1298448"/>
                <a:gridCol w="1298448"/>
              </a:tblGrid>
              <a:tr h="384048">
                <a:tc>
                  <a:txBody>
                    <a:bodyPr/>
                    <a:lstStyle/>
                    <a:p>
                      <a:pPr algn="l"/>
                      <a:r>
                        <a:rPr sz="1200" b="1">
                          <a:solidFill>
                            <a:srgbClr val="FFFFFF"/>
                          </a:solidFill>
                          <a:latin typeface="Hiragino Kaku Gothic ProN"/>
                        </a:rPr>
                        <a:t>機能</a:t>
                      </a:r>
                    </a:p>
                  </a:txBody>
                  <a:tcPr anchor="ctr" marL="101600" marT="25400" marB="25400">
                    <a:solidFill>
                      <a:srgbClr val="1E4B3D"/>
                    </a:solidFill>
                  </a:tcPr>
                </a:tc>
                <a:tc>
                  <a:txBody>
                    <a:bodyPr/>
                    <a:lstStyle/>
                    <a:p>
                      <a:pPr algn="ctr"/>
                      <a:r>
                        <a:rPr sz="1200" b="1">
                          <a:solidFill>
                            <a:srgbClr val="FFFFFF"/>
                          </a:solidFill>
                          <a:latin typeface="Hiragino Kaku Gothic ProN"/>
                        </a:rPr>
                        <a:t>ライト</a:t>
                      </a:r>
                    </a:p>
                  </a:txBody>
                  <a:tcPr anchor="ctr" marL="101600" marT="25400" marB="25400">
                    <a:solidFill>
                      <a:srgbClr val="1E4B3D"/>
                    </a:solidFill>
                  </a:tcPr>
                </a:tc>
                <a:tc>
                  <a:txBody>
                    <a:bodyPr/>
                    <a:lstStyle/>
                    <a:p>
                      <a:pPr algn="ctr"/>
                      <a:r>
                        <a:rPr sz="1200" b="1">
                          <a:solidFill>
                            <a:srgbClr val="FFFFFF"/>
                          </a:solidFill>
                          <a:latin typeface="Hiragino Kaku Gothic ProN"/>
                        </a:rPr>
                        <a:t>スタンダード</a:t>
                      </a:r>
                    </a:p>
                  </a:txBody>
                  <a:tcPr anchor="ctr" marL="101600" marT="25400" marB="25400">
                    <a:solidFill>
                      <a:srgbClr val="1E4B3D"/>
                    </a:solidFill>
                  </a:tcPr>
                </a:tc>
                <a:tc>
                  <a:txBody>
                    <a:bodyPr/>
                    <a:lstStyle/>
                    <a:p>
                      <a:pPr algn="ctr"/>
                      <a:r>
                        <a:rPr sz="1200" b="1">
                          <a:solidFill>
                            <a:srgbClr val="FFFFFF"/>
                          </a:solidFill>
                          <a:latin typeface="Hiragino Kaku Gothic ProN"/>
                        </a:rPr>
                        <a:t>プレミアム</a:t>
                      </a:r>
                    </a:p>
                  </a:txBody>
                  <a:tcPr anchor="ctr" marL="101600" marT="25400" marB="25400">
                    <a:solidFill>
                      <a:srgbClr val="1E4B3D"/>
                    </a:solidFill>
                  </a:tcPr>
                </a:tc>
                <a:tc>
                  <a:txBody>
                    <a:bodyPr/>
                    <a:lstStyle/>
                    <a:p>
                      <a:pPr algn="ctr"/>
                      <a:r>
                        <a:rPr sz="1200" b="1">
                          <a:solidFill>
                            <a:srgbClr val="FFFFFF"/>
                          </a:solidFill>
                          <a:latin typeface="Hiragino Kaku Gothic ProN"/>
                        </a:rPr>
                        <a:t>カスタム</a:t>
                      </a:r>
                    </a:p>
                  </a:txBody>
                  <a:tcPr anchor="ctr" marL="101600" marT="25400" marB="25400">
                    <a:solidFill>
                      <a:srgbClr val="1E4B3D"/>
                    </a:solidFill>
                  </a:tcPr>
                </a:tc>
              </a:tr>
              <a:tr h="566928">
                <a:tc>
                  <a:txBody>
                    <a:bodyPr wrap="square" lIns="101600" tIns="38100" bIns="38100"/>
                    <a:lstStyle/>
                    <a:p>
                      <a:pPr algn="l"/>
                      <a:r>
                        <a:rPr sz="1150" b="0">
                          <a:solidFill>
                            <a:srgbClr val="23201A"/>
                          </a:solidFill>
                          <a:latin typeface="Hiragino Kaku Gothic ProN"/>
                        </a:rPr>
                        <a:t>クリック編集（文字・画像・リンク）</a:t>
                      </a:r>
                    </a:p>
                    <a:p>
                      <a:pPr algn="l"/>
                      <a:r>
                        <a:rPr sz="830" i="1">
                          <a:solidFill>
                            <a:srgbClr val="9C9380"/>
                          </a:solidFill>
                          <a:latin typeface="Hiragino Kaku Gothic ProN"/>
                        </a:rPr>
                        <a:t>編集回数の制限なし</a:t>
                      </a:r>
                    </a:p>
                  </a:txBody>
                  <a:tcPr anchor="ctr">
                    <a:solidFill>
                      <a:srgbClr val="FFFFFF"/>
                    </a:solidFill>
                  </a:tcPr>
                </a:tc>
                <a:tc>
                  <a:txBody>
                    <a:bodyPr/>
                    <a:lstStyle/>
                    <a:p>
                      <a:pPr algn="ctr"/>
                      <a:r>
                        <a:rPr sz="1250" b="1">
                          <a:solidFill>
                            <a:srgbClr val="1E4B3D"/>
                          </a:solidFill>
                          <a:latin typeface="Hiragino Kaku Gothic ProN"/>
                        </a:rPr>
                        <a:t>○</a:t>
                      </a:r>
                    </a:p>
                  </a:txBody>
                  <a:tcPr anchor="ctr">
                    <a:solidFill>
                      <a:srgbClr val="FFFFFF"/>
                    </a:solidFill>
                  </a:tcPr>
                </a:tc>
                <a:tc>
                  <a:txBody>
                    <a:bodyPr/>
                    <a:lstStyle/>
                    <a:p>
                      <a:pPr algn="ctr"/>
                      <a:r>
                        <a:rPr sz="1250" b="1">
                          <a:solidFill>
                            <a:srgbClr val="1E4B3D"/>
                          </a:solidFill>
                          <a:latin typeface="Hiragino Kaku Gothic ProN"/>
                        </a:rPr>
                        <a:t>○</a:t>
                      </a:r>
                    </a:p>
                  </a:txBody>
                  <a:tcPr anchor="ctr">
                    <a:solidFill>
                      <a:srgbClr val="FFFFFF"/>
                    </a:solidFill>
                  </a:tcPr>
                </a:tc>
                <a:tc>
                  <a:txBody>
                    <a:bodyPr/>
                    <a:lstStyle/>
                    <a:p>
                      <a:pPr algn="ctr"/>
                      <a:r>
                        <a:rPr sz="1250" b="1">
                          <a:solidFill>
                            <a:srgbClr val="1E4B3D"/>
                          </a:solidFill>
                          <a:latin typeface="Hiragino Kaku Gothic ProN"/>
                        </a:rPr>
                        <a:t>○</a:t>
                      </a:r>
                    </a:p>
                  </a:txBody>
                  <a:tcPr anchor="ctr">
                    <a:solidFill>
                      <a:srgbClr val="FFFFFF"/>
                    </a:solidFill>
                  </a:tcPr>
                </a:tc>
                <a:tc>
                  <a:txBody>
                    <a:bodyPr/>
                    <a:lstStyle/>
                    <a:p>
                      <a:pPr algn="ctr"/>
                      <a:r>
                        <a:rPr sz="1250" b="1">
                          <a:solidFill>
                            <a:srgbClr val="1E4B3D"/>
                          </a:solidFill>
                          <a:latin typeface="Hiragino Kaku Gothic ProN"/>
                        </a:rPr>
                        <a:t>○</a:t>
                      </a:r>
                    </a:p>
                  </a:txBody>
                  <a:tcPr anchor="ctr">
                    <a:solidFill>
                      <a:srgbClr val="FFFFFF"/>
                    </a:solidFill>
                  </a:tcPr>
                </a:tc>
              </a:tr>
              <a:tr h="566928">
                <a:tc>
                  <a:txBody>
                    <a:bodyPr wrap="square" lIns="101600" tIns="38100" bIns="38100"/>
                    <a:lstStyle/>
                    <a:p>
                      <a:pPr algn="l"/>
                      <a:r>
                        <a:rPr sz="1150" b="0">
                          <a:solidFill>
                            <a:srgbClr val="23201A"/>
                          </a:solidFill>
                          <a:latin typeface="Hiragino Kaku Gothic ProN"/>
                        </a:rPr>
                        <a:t>メニュー等のリスト追加／削除／並び替え</a:t>
                      </a:r>
                    </a:p>
                  </a:txBody>
                  <a:tcPr anchor="ctr">
                    <a:solidFill>
                      <a:srgbClr val="FBF6EA"/>
                    </a:solidFill>
                  </a:tcPr>
                </a:tc>
                <a:tc>
                  <a:txBody>
                    <a:bodyPr/>
                    <a:lstStyle/>
                    <a:p>
                      <a:pPr algn="ctr"/>
                      <a:r>
                        <a:rPr sz="1250" b="1">
                          <a:solidFill>
                            <a:srgbClr val="1E4B3D"/>
                          </a:solidFill>
                          <a:latin typeface="Hiragino Kaku Gothic ProN"/>
                        </a:rPr>
                        <a:t>○</a:t>
                      </a:r>
                    </a:p>
                  </a:txBody>
                  <a:tcPr anchor="ctr">
                    <a:solidFill>
                      <a:srgbClr val="FBF6EA"/>
                    </a:solidFill>
                  </a:tcPr>
                </a:tc>
                <a:tc>
                  <a:txBody>
                    <a:bodyPr/>
                    <a:lstStyle/>
                    <a:p>
                      <a:pPr algn="ctr"/>
                      <a:r>
                        <a:rPr sz="1250" b="1">
                          <a:solidFill>
                            <a:srgbClr val="1E4B3D"/>
                          </a:solidFill>
                          <a:latin typeface="Hiragino Kaku Gothic ProN"/>
                        </a:rPr>
                        <a:t>○</a:t>
                      </a:r>
                    </a:p>
                  </a:txBody>
                  <a:tcPr anchor="ctr">
                    <a:solidFill>
                      <a:srgbClr val="FBF6EA"/>
                    </a:solidFill>
                  </a:tcPr>
                </a:tc>
                <a:tc>
                  <a:txBody>
                    <a:bodyPr/>
                    <a:lstStyle/>
                    <a:p>
                      <a:pPr algn="ctr"/>
                      <a:r>
                        <a:rPr sz="1250" b="1">
                          <a:solidFill>
                            <a:srgbClr val="1E4B3D"/>
                          </a:solidFill>
                          <a:latin typeface="Hiragino Kaku Gothic ProN"/>
                        </a:rPr>
                        <a:t>○</a:t>
                      </a:r>
                    </a:p>
                  </a:txBody>
                  <a:tcPr anchor="ctr">
                    <a:solidFill>
                      <a:srgbClr val="FBF6EA"/>
                    </a:solidFill>
                  </a:tcPr>
                </a:tc>
                <a:tc>
                  <a:txBody>
                    <a:bodyPr/>
                    <a:lstStyle/>
                    <a:p>
                      <a:pPr algn="ctr"/>
                      <a:r>
                        <a:rPr sz="1250" b="1">
                          <a:solidFill>
                            <a:srgbClr val="1E4B3D"/>
                          </a:solidFill>
                          <a:latin typeface="Hiragino Kaku Gothic ProN"/>
                        </a:rPr>
                        <a:t>○</a:t>
                      </a:r>
                    </a:p>
                  </a:txBody>
                  <a:tcPr anchor="ctr">
                    <a:solidFill>
                      <a:srgbClr val="FBF6EA"/>
                    </a:solidFill>
                  </a:tcPr>
                </a:tc>
              </a:tr>
              <a:tr h="566928">
                <a:tc>
                  <a:txBody>
                    <a:bodyPr wrap="square" lIns="101600" tIns="38100" bIns="38100"/>
                    <a:lstStyle/>
                    <a:p>
                      <a:pPr algn="l"/>
                      <a:r>
                        <a:rPr sz="1150" b="0">
                          <a:solidFill>
                            <a:srgbClr val="23201A"/>
                          </a:solidFill>
                          <a:latin typeface="Hiragino Kaku Gothic ProN"/>
                        </a:rPr>
                        <a:t>予約受付設定の自己編集</a:t>
                      </a:r>
                    </a:p>
                    <a:p>
                      <a:pPr algn="l"/>
                      <a:r>
                        <a:rPr sz="830" i="1">
                          <a:solidFill>
                            <a:srgbClr val="9C9380"/>
                          </a:solidFill>
                          <a:latin typeface="Hiragino Kaku Gothic ProN"/>
                        </a:rPr>
                        <a:t>ネット予約機能を持つプランのみ</a:t>
                      </a:r>
                    </a:p>
                  </a:txBody>
                  <a:tcPr anchor="ctr">
                    <a:solidFill>
                      <a:srgbClr val="FFFFFF"/>
                    </a:solidFill>
                  </a:tcPr>
                </a:tc>
                <a:tc>
                  <a:txBody>
                    <a:bodyPr/>
                    <a:lstStyle/>
                    <a:p>
                      <a:pPr algn="ctr"/>
                      <a:r>
                        <a:rPr sz="1250" b="1">
                          <a:solidFill>
                            <a:srgbClr val="9C9380"/>
                          </a:solidFill>
                          <a:latin typeface="Hiragino Kaku Gothic ProN"/>
                        </a:rPr>
                        <a:t>×</a:t>
                      </a:r>
                    </a:p>
                  </a:txBody>
                  <a:tcPr anchor="ctr">
                    <a:solidFill>
                      <a:srgbClr val="FFFFFF"/>
                    </a:solidFill>
                  </a:tcPr>
                </a:tc>
                <a:tc>
                  <a:txBody>
                    <a:bodyPr/>
                    <a:lstStyle/>
                    <a:p>
                      <a:pPr algn="ctr"/>
                      <a:r>
                        <a:rPr sz="1250" b="1">
                          <a:solidFill>
                            <a:srgbClr val="1E4B3D"/>
                          </a:solidFill>
                          <a:latin typeface="Hiragino Kaku Gothic ProN"/>
                        </a:rPr>
                        <a:t>○</a:t>
                      </a:r>
                    </a:p>
                  </a:txBody>
                  <a:tcPr anchor="ctr">
                    <a:solidFill>
                      <a:srgbClr val="FFFFFF"/>
                    </a:solidFill>
                  </a:tcPr>
                </a:tc>
                <a:tc>
                  <a:txBody>
                    <a:bodyPr/>
                    <a:lstStyle/>
                    <a:p>
                      <a:pPr algn="ctr"/>
                      <a:r>
                        <a:rPr sz="1250" b="1">
                          <a:solidFill>
                            <a:srgbClr val="1E4B3D"/>
                          </a:solidFill>
                          <a:latin typeface="Hiragino Kaku Gothic ProN"/>
                        </a:rPr>
                        <a:t>○</a:t>
                      </a:r>
                    </a:p>
                  </a:txBody>
                  <a:tcPr anchor="ctr">
                    <a:solidFill>
                      <a:srgbClr val="FFFFFF"/>
                    </a:solidFill>
                  </a:tcPr>
                </a:tc>
                <a:tc>
                  <a:txBody>
                    <a:bodyPr/>
                    <a:lstStyle/>
                    <a:p>
                      <a:pPr algn="ctr"/>
                      <a:r>
                        <a:rPr sz="1250" b="1">
                          <a:solidFill>
                            <a:srgbClr val="A44823"/>
                          </a:solidFill>
                          <a:latin typeface="Hiragino Kaku Gothic ProN"/>
                        </a:rPr>
                        <a:t>△</a:t>
                      </a:r>
                    </a:p>
                  </a:txBody>
                  <a:tcPr anchor="ctr">
                    <a:solidFill>
                      <a:srgbClr val="FFFFFF"/>
                    </a:solidFill>
                  </a:tcPr>
                </a:tc>
              </a:tr>
              <a:tr h="566928">
                <a:tc>
                  <a:txBody>
                    <a:bodyPr wrap="square" lIns="101600" tIns="38100" bIns="38100"/>
                    <a:lstStyle/>
                    <a:p>
                      <a:pPr algn="l"/>
                      <a:r>
                        <a:rPr sz="1150" b="0">
                          <a:solidFill>
                            <a:srgbClr val="23201A"/>
                          </a:solidFill>
                          <a:latin typeface="Hiragino Kaku Gothic ProN"/>
                        </a:rPr>
                        <a:t>お知らせ投稿</a:t>
                      </a:r>
                    </a:p>
                  </a:txBody>
                  <a:tcPr anchor="ctr">
                    <a:solidFill>
                      <a:srgbClr val="FBF6EA"/>
                    </a:solidFill>
                  </a:tcPr>
                </a:tc>
                <a:tc>
                  <a:txBody>
                    <a:bodyPr/>
                    <a:lstStyle/>
                    <a:p>
                      <a:pPr algn="ctr"/>
                      <a:r>
                        <a:rPr sz="1250" b="1">
                          <a:solidFill>
                            <a:srgbClr val="1E4B3D"/>
                          </a:solidFill>
                          <a:latin typeface="Hiragino Kaku Gothic ProN"/>
                        </a:rPr>
                        <a:t>○</a:t>
                      </a:r>
                    </a:p>
                  </a:txBody>
                  <a:tcPr anchor="ctr">
                    <a:solidFill>
                      <a:srgbClr val="FBF6EA"/>
                    </a:solidFill>
                  </a:tcPr>
                </a:tc>
                <a:tc>
                  <a:txBody>
                    <a:bodyPr/>
                    <a:lstStyle/>
                    <a:p>
                      <a:pPr algn="ctr"/>
                      <a:r>
                        <a:rPr sz="1250" b="1">
                          <a:solidFill>
                            <a:srgbClr val="1E4B3D"/>
                          </a:solidFill>
                          <a:latin typeface="Hiragino Kaku Gothic ProN"/>
                        </a:rPr>
                        <a:t>○</a:t>
                      </a:r>
                    </a:p>
                  </a:txBody>
                  <a:tcPr anchor="ctr">
                    <a:solidFill>
                      <a:srgbClr val="FBF6EA"/>
                    </a:solidFill>
                  </a:tcPr>
                </a:tc>
                <a:tc>
                  <a:txBody>
                    <a:bodyPr/>
                    <a:lstStyle/>
                    <a:p>
                      <a:pPr algn="ctr"/>
                      <a:r>
                        <a:rPr sz="1250" b="1">
                          <a:solidFill>
                            <a:srgbClr val="1E4B3D"/>
                          </a:solidFill>
                          <a:latin typeface="Hiragino Kaku Gothic ProN"/>
                        </a:rPr>
                        <a:t>○</a:t>
                      </a:r>
                    </a:p>
                  </a:txBody>
                  <a:tcPr anchor="ctr">
                    <a:solidFill>
                      <a:srgbClr val="FBF6EA"/>
                    </a:solidFill>
                  </a:tcPr>
                </a:tc>
                <a:tc>
                  <a:txBody>
                    <a:bodyPr/>
                    <a:lstStyle/>
                    <a:p>
                      <a:pPr algn="ctr"/>
                      <a:r>
                        <a:rPr sz="1250" b="1">
                          <a:solidFill>
                            <a:srgbClr val="1E4B3D"/>
                          </a:solidFill>
                          <a:latin typeface="Hiragino Kaku Gothic ProN"/>
                        </a:rPr>
                        <a:t>○</a:t>
                      </a:r>
                    </a:p>
                  </a:txBody>
                  <a:tcPr anchor="ctr">
                    <a:solidFill>
                      <a:srgbClr val="FBF6EA"/>
                    </a:solidFill>
                  </a:tcPr>
                </a:tc>
              </a:tr>
              <a:tr h="566928">
                <a:tc>
                  <a:txBody>
                    <a:bodyPr wrap="square" lIns="101600" tIns="38100" bIns="38100"/>
                    <a:lstStyle/>
                    <a:p>
                      <a:pPr algn="l"/>
                      <a:r>
                        <a:rPr sz="1150" b="0">
                          <a:solidFill>
                            <a:srgbClr val="23201A"/>
                          </a:solidFill>
                          <a:latin typeface="Hiragino Kaku Gothic ProN"/>
                        </a:rPr>
                        <a:t>下書き保存・公開・公開履歴からの復元</a:t>
                      </a:r>
                    </a:p>
                  </a:txBody>
                  <a:tcPr anchor="ctr">
                    <a:solidFill>
                      <a:srgbClr val="FFFFFF"/>
                    </a:solidFill>
                  </a:tcPr>
                </a:tc>
                <a:tc>
                  <a:txBody>
                    <a:bodyPr/>
                    <a:lstStyle/>
                    <a:p>
                      <a:pPr algn="ctr"/>
                      <a:r>
                        <a:rPr sz="1250" b="1">
                          <a:solidFill>
                            <a:srgbClr val="1E4B3D"/>
                          </a:solidFill>
                          <a:latin typeface="Hiragino Kaku Gothic ProN"/>
                        </a:rPr>
                        <a:t>○</a:t>
                      </a:r>
                    </a:p>
                  </a:txBody>
                  <a:tcPr anchor="ctr">
                    <a:solidFill>
                      <a:srgbClr val="FFFFFF"/>
                    </a:solidFill>
                  </a:tcPr>
                </a:tc>
                <a:tc>
                  <a:txBody>
                    <a:bodyPr/>
                    <a:lstStyle/>
                    <a:p>
                      <a:pPr algn="ctr"/>
                      <a:r>
                        <a:rPr sz="1250" b="1">
                          <a:solidFill>
                            <a:srgbClr val="1E4B3D"/>
                          </a:solidFill>
                          <a:latin typeface="Hiragino Kaku Gothic ProN"/>
                        </a:rPr>
                        <a:t>○</a:t>
                      </a:r>
                    </a:p>
                  </a:txBody>
                  <a:tcPr anchor="ctr">
                    <a:solidFill>
                      <a:srgbClr val="FFFFFF"/>
                    </a:solidFill>
                  </a:tcPr>
                </a:tc>
                <a:tc>
                  <a:txBody>
                    <a:bodyPr/>
                    <a:lstStyle/>
                    <a:p>
                      <a:pPr algn="ctr"/>
                      <a:r>
                        <a:rPr sz="1250" b="1">
                          <a:solidFill>
                            <a:srgbClr val="1E4B3D"/>
                          </a:solidFill>
                          <a:latin typeface="Hiragino Kaku Gothic ProN"/>
                        </a:rPr>
                        <a:t>○</a:t>
                      </a:r>
                    </a:p>
                  </a:txBody>
                  <a:tcPr anchor="ctr">
                    <a:solidFill>
                      <a:srgbClr val="FFFFFF"/>
                    </a:solidFill>
                  </a:tcPr>
                </a:tc>
                <a:tc>
                  <a:txBody>
                    <a:bodyPr/>
                    <a:lstStyle/>
                    <a:p>
                      <a:pPr algn="ctr"/>
                      <a:r>
                        <a:rPr sz="1250" b="1">
                          <a:solidFill>
                            <a:srgbClr val="1E4B3D"/>
                          </a:solidFill>
                          <a:latin typeface="Hiragino Kaku Gothic ProN"/>
                        </a:rPr>
                        <a:t>○</a:t>
                      </a:r>
                    </a:p>
                  </a:txBody>
                  <a:tcPr anchor="ctr">
                    <a:solidFill>
                      <a:srgbClr val="FFFFFF"/>
                    </a:solidFill>
                  </a:tcPr>
                </a:tc>
              </a:tr>
              <a:tr h="566928">
                <a:tc>
                  <a:txBody>
                    <a:bodyPr wrap="square" lIns="101600" tIns="38100" bIns="38100"/>
                    <a:lstStyle/>
                    <a:p>
                      <a:pPr algn="l"/>
                      <a:r>
                        <a:rPr sz="1150" b="0">
                          <a:solidFill>
                            <a:srgbClr val="23201A"/>
                          </a:solidFill>
                          <a:latin typeface="Hiragino Kaku Gothic ProN"/>
                        </a:rPr>
                        <a:t>画像アップロード</a:t>
                      </a:r>
                    </a:p>
                  </a:txBody>
                  <a:tcPr anchor="ctr">
                    <a:solidFill>
                      <a:srgbClr val="FBF6EA"/>
                    </a:solidFill>
                  </a:tcPr>
                </a:tc>
                <a:tc>
                  <a:txBody>
                    <a:bodyPr/>
                    <a:lstStyle/>
                    <a:p>
                      <a:pPr algn="ctr"/>
                      <a:r>
                        <a:rPr sz="1250" b="1">
                          <a:solidFill>
                            <a:srgbClr val="1E4B3D"/>
                          </a:solidFill>
                          <a:latin typeface="Hiragino Kaku Gothic ProN"/>
                        </a:rPr>
                        <a:t>○</a:t>
                      </a:r>
                    </a:p>
                  </a:txBody>
                  <a:tcPr anchor="ctr">
                    <a:solidFill>
                      <a:srgbClr val="FBF6EA"/>
                    </a:solidFill>
                  </a:tcPr>
                </a:tc>
                <a:tc>
                  <a:txBody>
                    <a:bodyPr/>
                    <a:lstStyle/>
                    <a:p>
                      <a:pPr algn="ctr"/>
                      <a:r>
                        <a:rPr sz="1250" b="1">
                          <a:solidFill>
                            <a:srgbClr val="1E4B3D"/>
                          </a:solidFill>
                          <a:latin typeface="Hiragino Kaku Gothic ProN"/>
                        </a:rPr>
                        <a:t>○</a:t>
                      </a:r>
                    </a:p>
                  </a:txBody>
                  <a:tcPr anchor="ctr">
                    <a:solidFill>
                      <a:srgbClr val="FBF6EA"/>
                    </a:solidFill>
                  </a:tcPr>
                </a:tc>
                <a:tc>
                  <a:txBody>
                    <a:bodyPr/>
                    <a:lstStyle/>
                    <a:p>
                      <a:pPr algn="ctr"/>
                      <a:r>
                        <a:rPr sz="1250" b="1">
                          <a:solidFill>
                            <a:srgbClr val="1E4B3D"/>
                          </a:solidFill>
                          <a:latin typeface="Hiragino Kaku Gothic ProN"/>
                        </a:rPr>
                        <a:t>○</a:t>
                      </a:r>
                    </a:p>
                  </a:txBody>
                  <a:tcPr anchor="ctr">
                    <a:solidFill>
                      <a:srgbClr val="FBF6EA"/>
                    </a:solidFill>
                  </a:tcPr>
                </a:tc>
                <a:tc>
                  <a:txBody>
                    <a:bodyPr/>
                    <a:lstStyle/>
                    <a:p>
                      <a:pPr algn="ctr"/>
                      <a:r>
                        <a:rPr sz="1250" b="1">
                          <a:solidFill>
                            <a:srgbClr val="1E4B3D"/>
                          </a:solidFill>
                          <a:latin typeface="Hiragino Kaku Gothic ProN"/>
                        </a:rPr>
                        <a:t>○</a:t>
                      </a:r>
                    </a:p>
                  </a:txBody>
                  <a:tcPr anchor="ctr">
                    <a:solidFill>
                      <a:srgbClr val="FBF6EA"/>
                    </a:solidFill>
                  </a:tcPr>
                </a:tc>
              </a:tr>
              <a:tr h="566928">
                <a:tc>
                  <a:txBody>
                    <a:bodyPr wrap="square" lIns="101600" tIns="38100" bIns="38100"/>
                    <a:lstStyle/>
                    <a:p>
                      <a:pPr algn="l"/>
                      <a:r>
                        <a:rPr sz="1150" b="0">
                          <a:solidFill>
                            <a:srgbClr val="23201A"/>
                          </a:solidFill>
                          <a:latin typeface="Hiragino Kaku Gothic ProN"/>
                        </a:rPr>
                        <a:t>フリーページ作成（季節LP・キャンペーン・記事を追加／削除／公開）</a:t>
                      </a:r>
                    </a:p>
                    <a:p>
                      <a:pPr algn="l"/>
                      <a:r>
                        <a:rPr sz="830" i="1">
                          <a:solidFill>
                            <a:srgbClr val="9C9380"/>
                          </a:solidFill>
                          <a:latin typeface="Hiragino Kaku Gothic ProN"/>
                        </a:rPr>
                        <a:t>ライトは既存ページのセルフ編集・お知らせ投稿のみ対象</a:t>
                      </a:r>
                    </a:p>
                  </a:txBody>
                  <a:tcPr anchor="ctr">
                    <a:solidFill>
                      <a:srgbClr val="FFFFFF"/>
                    </a:solidFill>
                  </a:tcPr>
                </a:tc>
                <a:tc>
                  <a:txBody>
                    <a:bodyPr/>
                    <a:lstStyle/>
                    <a:p>
                      <a:pPr algn="ctr"/>
                      <a:r>
                        <a:rPr sz="1250" b="1">
                          <a:solidFill>
                            <a:srgbClr val="9C9380"/>
                          </a:solidFill>
                          <a:latin typeface="Hiragino Kaku Gothic ProN"/>
                        </a:rPr>
                        <a:t>×</a:t>
                      </a:r>
                    </a:p>
                  </a:txBody>
                  <a:tcPr anchor="ctr">
                    <a:solidFill>
                      <a:srgbClr val="FFFFFF"/>
                    </a:solidFill>
                  </a:tcPr>
                </a:tc>
                <a:tc>
                  <a:txBody>
                    <a:bodyPr/>
                    <a:lstStyle/>
                    <a:p>
                      <a:pPr algn="ctr"/>
                      <a:r>
                        <a:rPr sz="1250" b="1">
                          <a:solidFill>
                            <a:srgbClr val="1E4B3D"/>
                          </a:solidFill>
                          <a:latin typeface="Hiragino Kaku Gothic ProN"/>
                        </a:rPr>
                        <a:t>○</a:t>
                      </a:r>
                    </a:p>
                  </a:txBody>
                  <a:tcPr anchor="ctr">
                    <a:solidFill>
                      <a:srgbClr val="FFFFFF"/>
                    </a:solidFill>
                  </a:tcPr>
                </a:tc>
                <a:tc>
                  <a:txBody>
                    <a:bodyPr/>
                    <a:lstStyle/>
                    <a:p>
                      <a:pPr algn="ctr"/>
                      <a:r>
                        <a:rPr sz="1250" b="1">
                          <a:solidFill>
                            <a:srgbClr val="1E4B3D"/>
                          </a:solidFill>
                          <a:latin typeface="Hiragino Kaku Gothic ProN"/>
                        </a:rPr>
                        <a:t>○</a:t>
                      </a:r>
                    </a:p>
                  </a:txBody>
                  <a:tcPr anchor="ctr">
                    <a:solidFill>
                      <a:srgbClr val="FFFFFF"/>
                    </a:solidFill>
                  </a:tcPr>
                </a:tc>
                <a:tc>
                  <a:txBody>
                    <a:bodyPr/>
                    <a:lstStyle/>
                    <a:p>
                      <a:pPr algn="ctr"/>
                      <a:r>
                        <a:rPr sz="1250" b="1">
                          <a:solidFill>
                            <a:srgbClr val="A44823"/>
                          </a:solidFill>
                          <a:latin typeface="Hiragino Kaku Gothic ProN"/>
                        </a:rPr>
                        <a:t>△</a:t>
                      </a:r>
                    </a:p>
                  </a:txBody>
                  <a:tcPr anchor="ctr">
                    <a:solidFill>
                      <a:srgbClr val="FFFFFF"/>
                    </a:solidFill>
                  </a:tcPr>
                </a:tc>
              </a:tr>
              <a:tr h="566928">
                <a:tc>
                  <a:txBody>
                    <a:bodyPr wrap="square" lIns="101600" tIns="38100" bIns="38100"/>
                    <a:lstStyle/>
                    <a:p>
                      <a:pPr algn="l"/>
                      <a:r>
                        <a:rPr sz="1150" b="0">
                          <a:solidFill>
                            <a:srgbClr val="23201A"/>
                          </a:solidFill>
                          <a:latin typeface="Hiragino Kaku Gothic ProN"/>
                        </a:rPr>
                        <a:t>求人・採用ページ セルフ作成（職種一覧）</a:t>
                      </a:r>
                    </a:p>
                    <a:p>
                      <a:pPr algn="l"/>
                      <a:r>
                        <a:rPr sz="830" i="1">
                          <a:solidFill>
                            <a:srgbClr val="9C9380"/>
                          </a:solidFill>
                          <a:latin typeface="Hiragino Kaku Gothic ProN"/>
                        </a:rPr>
                        <a:t>ライトは既存ページのセルフ編集・お知らせ投稿のみ対象</a:t>
                      </a:r>
                    </a:p>
                  </a:txBody>
                  <a:tcPr anchor="ctr">
                    <a:solidFill>
                      <a:srgbClr val="FBF6EA"/>
                    </a:solidFill>
                  </a:tcPr>
                </a:tc>
                <a:tc>
                  <a:txBody>
                    <a:bodyPr/>
                    <a:lstStyle/>
                    <a:p>
                      <a:pPr algn="ctr"/>
                      <a:r>
                        <a:rPr sz="1250" b="1">
                          <a:solidFill>
                            <a:srgbClr val="9C9380"/>
                          </a:solidFill>
                          <a:latin typeface="Hiragino Kaku Gothic ProN"/>
                        </a:rPr>
                        <a:t>×</a:t>
                      </a:r>
                    </a:p>
                  </a:txBody>
                  <a:tcPr anchor="ctr">
                    <a:solidFill>
                      <a:srgbClr val="FBF6EA"/>
                    </a:solidFill>
                  </a:tcPr>
                </a:tc>
                <a:tc>
                  <a:txBody>
                    <a:bodyPr/>
                    <a:lstStyle/>
                    <a:p>
                      <a:pPr algn="ctr"/>
                      <a:r>
                        <a:rPr sz="1250" b="1">
                          <a:solidFill>
                            <a:srgbClr val="1E4B3D"/>
                          </a:solidFill>
                          <a:latin typeface="Hiragino Kaku Gothic ProN"/>
                        </a:rPr>
                        <a:t>○</a:t>
                      </a:r>
                    </a:p>
                  </a:txBody>
                  <a:tcPr anchor="ctr">
                    <a:solidFill>
                      <a:srgbClr val="FBF6EA"/>
                    </a:solidFill>
                  </a:tcPr>
                </a:tc>
                <a:tc>
                  <a:txBody>
                    <a:bodyPr/>
                    <a:lstStyle/>
                    <a:p>
                      <a:pPr algn="ctr"/>
                      <a:r>
                        <a:rPr sz="1250" b="1">
                          <a:solidFill>
                            <a:srgbClr val="1E4B3D"/>
                          </a:solidFill>
                          <a:latin typeface="Hiragino Kaku Gothic ProN"/>
                        </a:rPr>
                        <a:t>○</a:t>
                      </a:r>
                    </a:p>
                  </a:txBody>
                  <a:tcPr anchor="ctr">
                    <a:solidFill>
                      <a:srgbClr val="FBF6EA"/>
                    </a:solidFill>
                  </a:tcPr>
                </a:tc>
                <a:tc>
                  <a:txBody>
                    <a:bodyPr/>
                    <a:lstStyle/>
                    <a:p>
                      <a:pPr algn="ctr"/>
                      <a:r>
                        <a:rPr sz="1250" b="1">
                          <a:solidFill>
                            <a:srgbClr val="A44823"/>
                          </a:solidFill>
                          <a:latin typeface="Hiragino Kaku Gothic ProN"/>
                        </a:rPr>
                        <a:t>△</a:t>
                      </a:r>
                    </a:p>
                  </a:txBody>
                  <a:tcPr anchor="ctr">
                    <a:solidFill>
                      <a:srgbClr val="FBF6EA"/>
                    </a:solidFill>
                  </a:tcPr>
                </a:tc>
              </a:tr>
            </a:tbl>
          </a:graphicData>
        </a:graphic>
      </p:graphicFrame>
      <p:sp>
        <p:nvSpPr>
          <p:cNvPr id="9" name="TextBox 8"/>
          <p:cNvSpPr txBox="1"/>
          <p:nvPr/>
        </p:nvSpPr>
        <p:spPr>
          <a:xfrm>
            <a:off x="502920" y="6519672"/>
            <a:ext cx="5486400" cy="274320"/>
          </a:xfrm>
          <a:prstGeom prst="rect">
            <a:avLst/>
          </a:prstGeom>
          <a:noFill/>
        </p:spPr>
        <p:txBody>
          <a:bodyPr wrap="square" anchor="t" lIns="0" rIns="0" tIns="0" bIns="0">
            <a:spAutoFit/>
          </a:bodyPr>
          <a:lstStyle/>
          <a:p>
            <a:pPr algn="l">
              <a:lnSpc>
                <a:spcPct val="115000"/>
              </a:lnSpc>
            </a:pPr>
            <a:r>
              <a:rPr sz="900" b="0" i="0">
                <a:solidFill>
                  <a:srgbClr val="9C9380"/>
                </a:solidFill>
                <a:latin typeface="Hiragino Kaku Gothic ProN"/>
              </a:rPr>
              <a:t>Musubi プラン別機能ガイド</a:t>
            </a:r>
          </a:p>
        </p:txBody>
      </p:sp>
      <p:sp>
        <p:nvSpPr>
          <p:cNvPr id="10" name="TextBox 9"/>
          <p:cNvSpPr txBox="1"/>
          <p:nvPr/>
        </p:nvSpPr>
        <p:spPr>
          <a:xfrm>
            <a:off x="10881360" y="6519672"/>
            <a:ext cx="822960" cy="274320"/>
          </a:xfrm>
          <a:prstGeom prst="rect">
            <a:avLst/>
          </a:prstGeom>
          <a:noFill/>
        </p:spPr>
        <p:txBody>
          <a:bodyPr wrap="square" anchor="t" lIns="0" rIns="0" tIns="0" bIns="0">
            <a:spAutoFit/>
          </a:bodyPr>
          <a:lstStyle/>
          <a:p>
            <a:pPr algn="r">
              <a:lnSpc>
                <a:spcPct val="115000"/>
              </a:lnSpc>
            </a:pPr>
            <a:r>
              <a:rPr sz="900" b="0" i="0">
                <a:solidFill>
                  <a:srgbClr val="9C9380"/>
                </a:solidFill>
                <a:latin typeface="Hiragino Kaku Gothic ProN"/>
              </a:rPr>
              <a:t>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8016"/>
          </a:xfrm>
          <a:prstGeom prst="rect">
            <a:avLst/>
          </a:prstGeom>
          <a:solidFill>
            <a:srgbClr val="1E4B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310896"/>
            <a:ext cx="7315200" cy="292608"/>
          </a:xfrm>
          <a:prstGeom prst="rect">
            <a:avLst/>
          </a:prstGeom>
          <a:noFill/>
        </p:spPr>
        <p:txBody>
          <a:bodyPr wrap="square" anchor="t" lIns="0" rIns="0" tIns="0" bIns="0">
            <a:spAutoFit/>
          </a:bodyPr>
          <a:lstStyle/>
          <a:p>
            <a:pPr algn="l">
              <a:lnSpc>
                <a:spcPct val="115000"/>
              </a:lnSpc>
            </a:pPr>
            <a:r>
              <a:rPr sz="1200" b="1" i="0">
                <a:solidFill>
                  <a:srgbClr val="A44823"/>
                </a:solidFill>
                <a:latin typeface="Hiragino Kaku Gothic ProN"/>
              </a:rPr>
              <a:t>FEATURE MATRIX</a:t>
            </a:r>
          </a:p>
        </p:txBody>
      </p:sp>
      <p:sp>
        <p:nvSpPr>
          <p:cNvPr id="5" name="TextBox 4"/>
          <p:cNvSpPr txBox="1"/>
          <p:nvPr/>
        </p:nvSpPr>
        <p:spPr>
          <a:xfrm>
            <a:off x="502920" y="566928"/>
            <a:ext cx="10515600" cy="640080"/>
          </a:xfrm>
          <a:prstGeom prst="rect">
            <a:avLst/>
          </a:prstGeom>
          <a:noFill/>
        </p:spPr>
        <p:txBody>
          <a:bodyPr wrap="square" anchor="t" lIns="0" rIns="0" tIns="0" bIns="0">
            <a:spAutoFit/>
          </a:bodyPr>
          <a:lstStyle/>
          <a:p>
            <a:pPr algn="l">
              <a:lnSpc>
                <a:spcPct val="115000"/>
              </a:lnSpc>
            </a:pPr>
            <a:r>
              <a:rPr sz="2600" b="1" i="0">
                <a:solidFill>
                  <a:srgbClr val="12332A"/>
                </a:solidFill>
                <a:latin typeface="Hiragino Kaku Gothic ProN"/>
              </a:rPr>
              <a:t>機能マトリックス｜ネット予約</a:t>
            </a:r>
          </a:p>
        </p:txBody>
      </p:sp>
      <p:sp>
        <p:nvSpPr>
          <p:cNvPr id="6" name="Rectangle 5"/>
          <p:cNvSpPr/>
          <p:nvPr/>
        </p:nvSpPr>
        <p:spPr>
          <a:xfrm>
            <a:off x="502920" y="1170432"/>
            <a:ext cx="1005840" cy="38100"/>
          </a:xfrm>
          <a:prstGeom prst="rect">
            <a:avLst/>
          </a:prstGeom>
          <a:solidFill>
            <a:srgbClr val="C15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1170432"/>
            <a:ext cx="10515600" cy="320040"/>
          </a:xfrm>
          <a:prstGeom prst="rect">
            <a:avLst/>
          </a:prstGeom>
          <a:noFill/>
        </p:spPr>
        <p:txBody>
          <a:bodyPr wrap="square" anchor="t" lIns="0" rIns="0" tIns="0" bIns="0">
            <a:spAutoFit/>
          </a:bodyPr>
          <a:lstStyle/>
          <a:p>
            <a:pPr algn="l">
              <a:lnSpc>
                <a:spcPct val="115000"/>
              </a:lnSpc>
            </a:pPr>
            <a:r>
              <a:rPr sz="1200" b="0" i="0">
                <a:solidFill>
                  <a:srgbClr val="6E6552"/>
                </a:solidFill>
                <a:latin typeface="Hiragino Kaku Gothic ProN"/>
              </a:rPr>
              <a:t>手数料0円（スタンダード以上）美容室・整体院・教室も対象</a:t>
            </a:r>
          </a:p>
        </p:txBody>
      </p:sp>
      <p:graphicFrame>
        <p:nvGraphicFramePr>
          <p:cNvPr id="8" name="Table 7"/>
          <p:cNvGraphicFramePr>
            <a:graphicFrameLocks noGrp="1"/>
          </p:cNvGraphicFramePr>
          <p:nvPr/>
        </p:nvGraphicFramePr>
        <p:xfrm>
          <a:off x="502920" y="1627632"/>
          <a:ext cx="11183112" cy="4910328"/>
        </p:xfrm>
        <a:graphic>
          <a:graphicData uri="http://schemas.openxmlformats.org/drawingml/2006/table">
            <a:tbl>
              <a:tblPr firstRow="1" bandRow="1">
                <a:tableStyleId>{5C22544A-7EE6-4342-B048-85BDC9FD1C3A}</a:tableStyleId>
              </a:tblPr>
              <a:tblGrid>
                <a:gridCol w="5989320"/>
                <a:gridCol w="1298448"/>
                <a:gridCol w="1298448"/>
                <a:gridCol w="1298448"/>
                <a:gridCol w="1298448"/>
              </a:tblGrid>
              <a:tr h="384048">
                <a:tc>
                  <a:txBody>
                    <a:bodyPr/>
                    <a:lstStyle/>
                    <a:p>
                      <a:pPr algn="l"/>
                      <a:r>
                        <a:rPr sz="1200" b="1">
                          <a:solidFill>
                            <a:srgbClr val="FFFFFF"/>
                          </a:solidFill>
                          <a:latin typeface="Hiragino Kaku Gothic ProN"/>
                        </a:rPr>
                        <a:t>機能</a:t>
                      </a:r>
                    </a:p>
                  </a:txBody>
                  <a:tcPr anchor="ctr" marL="101600" marT="25400" marB="25400">
                    <a:solidFill>
                      <a:srgbClr val="1E4B3D"/>
                    </a:solidFill>
                  </a:tcPr>
                </a:tc>
                <a:tc>
                  <a:txBody>
                    <a:bodyPr/>
                    <a:lstStyle/>
                    <a:p>
                      <a:pPr algn="ctr"/>
                      <a:r>
                        <a:rPr sz="1200" b="1">
                          <a:solidFill>
                            <a:srgbClr val="FFFFFF"/>
                          </a:solidFill>
                          <a:latin typeface="Hiragino Kaku Gothic ProN"/>
                        </a:rPr>
                        <a:t>ライト</a:t>
                      </a:r>
                    </a:p>
                  </a:txBody>
                  <a:tcPr anchor="ctr" marL="101600" marT="25400" marB="25400">
                    <a:solidFill>
                      <a:srgbClr val="1E4B3D"/>
                    </a:solidFill>
                  </a:tcPr>
                </a:tc>
                <a:tc>
                  <a:txBody>
                    <a:bodyPr/>
                    <a:lstStyle/>
                    <a:p>
                      <a:pPr algn="ctr"/>
                      <a:r>
                        <a:rPr sz="1200" b="1">
                          <a:solidFill>
                            <a:srgbClr val="FFFFFF"/>
                          </a:solidFill>
                          <a:latin typeface="Hiragino Kaku Gothic ProN"/>
                        </a:rPr>
                        <a:t>スタンダード</a:t>
                      </a:r>
                    </a:p>
                  </a:txBody>
                  <a:tcPr anchor="ctr" marL="101600" marT="25400" marB="25400">
                    <a:solidFill>
                      <a:srgbClr val="1E4B3D"/>
                    </a:solidFill>
                  </a:tcPr>
                </a:tc>
                <a:tc>
                  <a:txBody>
                    <a:bodyPr/>
                    <a:lstStyle/>
                    <a:p>
                      <a:pPr algn="ctr"/>
                      <a:r>
                        <a:rPr sz="1200" b="1">
                          <a:solidFill>
                            <a:srgbClr val="FFFFFF"/>
                          </a:solidFill>
                          <a:latin typeface="Hiragino Kaku Gothic ProN"/>
                        </a:rPr>
                        <a:t>プレミアム</a:t>
                      </a:r>
                    </a:p>
                  </a:txBody>
                  <a:tcPr anchor="ctr" marL="101600" marT="25400" marB="25400">
                    <a:solidFill>
                      <a:srgbClr val="1E4B3D"/>
                    </a:solidFill>
                  </a:tcPr>
                </a:tc>
                <a:tc>
                  <a:txBody>
                    <a:bodyPr/>
                    <a:lstStyle/>
                    <a:p>
                      <a:pPr algn="ctr"/>
                      <a:r>
                        <a:rPr sz="1200" b="1">
                          <a:solidFill>
                            <a:srgbClr val="FFFFFF"/>
                          </a:solidFill>
                          <a:latin typeface="Hiragino Kaku Gothic ProN"/>
                        </a:rPr>
                        <a:t>カスタム</a:t>
                      </a:r>
                    </a:p>
                  </a:txBody>
                  <a:tcPr anchor="ctr" marL="101600" marT="25400" marB="25400">
                    <a:solidFill>
                      <a:srgbClr val="1E4B3D"/>
                    </a:solidFill>
                  </a:tcPr>
                </a:tc>
              </a:tr>
              <a:tr h="754380">
                <a:tc>
                  <a:txBody>
                    <a:bodyPr wrap="square" lIns="101600" tIns="38100" bIns="38100"/>
                    <a:lstStyle/>
                    <a:p>
                      <a:pPr algn="l"/>
                      <a:r>
                        <a:rPr sz="1150" b="0">
                          <a:solidFill>
                            <a:srgbClr val="23201A"/>
                          </a:solidFill>
                          <a:latin typeface="Hiragino Kaku Gothic ProN"/>
                        </a:rPr>
                        <a:t>ネット予約カレンダー（24時間受付・空席自動計算）</a:t>
                      </a:r>
                    </a:p>
                    <a:p>
                      <a:pPr algn="l"/>
                      <a:r>
                        <a:rPr sz="830" i="1">
                          <a:solidFill>
                            <a:srgbClr val="9C9380"/>
                          </a:solidFill>
                          <a:latin typeface="Hiragino Kaku Gothic ProN"/>
                        </a:rPr>
                        <a:t>美容室・整体院・教室も対象（企業は問い合わせ型のため予約非対応）</a:t>
                      </a:r>
                    </a:p>
                  </a:txBody>
                  <a:tcPr anchor="ctr">
                    <a:solidFill>
                      <a:srgbClr val="FFFFFF"/>
                    </a:solidFill>
                  </a:tcPr>
                </a:tc>
                <a:tc>
                  <a:txBody>
                    <a:bodyPr/>
                    <a:lstStyle/>
                    <a:p>
                      <a:pPr algn="ctr"/>
                      <a:r>
                        <a:rPr sz="1250" b="1">
                          <a:solidFill>
                            <a:srgbClr val="9C9380"/>
                          </a:solidFill>
                          <a:latin typeface="Hiragino Kaku Gothic ProN"/>
                        </a:rPr>
                        <a:t>×</a:t>
                      </a:r>
                    </a:p>
                  </a:txBody>
                  <a:tcPr anchor="ctr">
                    <a:solidFill>
                      <a:srgbClr val="FFFFFF"/>
                    </a:solidFill>
                  </a:tcPr>
                </a:tc>
                <a:tc>
                  <a:txBody>
                    <a:bodyPr/>
                    <a:lstStyle/>
                    <a:p>
                      <a:pPr algn="ctr"/>
                      <a:r>
                        <a:rPr sz="1250" b="1">
                          <a:solidFill>
                            <a:srgbClr val="1E4B3D"/>
                          </a:solidFill>
                          <a:latin typeface="Hiragino Kaku Gothic ProN"/>
                        </a:rPr>
                        <a:t>○</a:t>
                      </a:r>
                    </a:p>
                  </a:txBody>
                  <a:tcPr anchor="ctr">
                    <a:solidFill>
                      <a:srgbClr val="FFFFFF"/>
                    </a:solidFill>
                  </a:tcPr>
                </a:tc>
                <a:tc>
                  <a:txBody>
                    <a:bodyPr/>
                    <a:lstStyle/>
                    <a:p>
                      <a:pPr algn="ctr"/>
                      <a:r>
                        <a:rPr sz="1250" b="1">
                          <a:solidFill>
                            <a:srgbClr val="1E4B3D"/>
                          </a:solidFill>
                          <a:latin typeface="Hiragino Kaku Gothic ProN"/>
                        </a:rPr>
                        <a:t>○</a:t>
                      </a:r>
                    </a:p>
                  </a:txBody>
                  <a:tcPr anchor="ctr">
                    <a:solidFill>
                      <a:srgbClr val="FFFFFF"/>
                    </a:solidFill>
                  </a:tcPr>
                </a:tc>
                <a:tc>
                  <a:txBody>
                    <a:bodyPr/>
                    <a:lstStyle/>
                    <a:p>
                      <a:pPr algn="ctr"/>
                      <a:r>
                        <a:rPr sz="1250" b="1">
                          <a:solidFill>
                            <a:srgbClr val="A44823"/>
                          </a:solidFill>
                          <a:latin typeface="Hiragino Kaku Gothic ProN"/>
                        </a:rPr>
                        <a:t>△</a:t>
                      </a:r>
                    </a:p>
                  </a:txBody>
                  <a:tcPr anchor="ctr">
                    <a:solidFill>
                      <a:srgbClr val="FFFFFF"/>
                    </a:solidFill>
                  </a:tcPr>
                </a:tc>
              </a:tr>
              <a:tr h="754380">
                <a:tc>
                  <a:txBody>
                    <a:bodyPr wrap="square" lIns="101600" tIns="38100" bIns="38100"/>
                    <a:lstStyle/>
                    <a:p>
                      <a:pPr algn="l"/>
                      <a:r>
                        <a:rPr sz="1150" b="0">
                          <a:solidFill>
                            <a:srgbClr val="23201A"/>
                          </a:solidFill>
                          <a:latin typeface="Hiragino Kaku Gothic ProN"/>
                        </a:rPr>
                        <a:t>LINE予約導線</a:t>
                      </a:r>
                    </a:p>
                  </a:txBody>
                  <a:tcPr anchor="ctr">
                    <a:solidFill>
                      <a:srgbClr val="FBF6EA"/>
                    </a:solidFill>
                  </a:tcPr>
                </a:tc>
                <a:tc>
                  <a:txBody>
                    <a:bodyPr/>
                    <a:lstStyle/>
                    <a:p>
                      <a:pPr algn="ctr"/>
                      <a:r>
                        <a:rPr sz="1250" b="1">
                          <a:solidFill>
                            <a:srgbClr val="9C9380"/>
                          </a:solidFill>
                          <a:latin typeface="Hiragino Kaku Gothic ProN"/>
                        </a:rPr>
                        <a:t>×</a:t>
                      </a:r>
                    </a:p>
                  </a:txBody>
                  <a:tcPr anchor="ctr">
                    <a:solidFill>
                      <a:srgbClr val="FBF6EA"/>
                    </a:solidFill>
                  </a:tcPr>
                </a:tc>
                <a:tc>
                  <a:txBody>
                    <a:bodyPr/>
                    <a:lstStyle/>
                    <a:p>
                      <a:pPr algn="ctr"/>
                      <a:r>
                        <a:rPr sz="1250" b="1">
                          <a:solidFill>
                            <a:srgbClr val="1E4B3D"/>
                          </a:solidFill>
                          <a:latin typeface="Hiragino Kaku Gothic ProN"/>
                        </a:rPr>
                        <a:t>○</a:t>
                      </a:r>
                    </a:p>
                  </a:txBody>
                  <a:tcPr anchor="ctr">
                    <a:solidFill>
                      <a:srgbClr val="FBF6EA"/>
                    </a:solidFill>
                  </a:tcPr>
                </a:tc>
                <a:tc>
                  <a:txBody>
                    <a:bodyPr/>
                    <a:lstStyle/>
                    <a:p>
                      <a:pPr algn="ctr"/>
                      <a:r>
                        <a:rPr sz="1250" b="1">
                          <a:solidFill>
                            <a:srgbClr val="1E4B3D"/>
                          </a:solidFill>
                          <a:latin typeface="Hiragino Kaku Gothic ProN"/>
                        </a:rPr>
                        <a:t>○</a:t>
                      </a:r>
                    </a:p>
                  </a:txBody>
                  <a:tcPr anchor="ctr">
                    <a:solidFill>
                      <a:srgbClr val="FBF6EA"/>
                    </a:solidFill>
                  </a:tcPr>
                </a:tc>
                <a:tc>
                  <a:txBody>
                    <a:bodyPr/>
                    <a:lstStyle/>
                    <a:p>
                      <a:pPr algn="ctr"/>
                      <a:r>
                        <a:rPr sz="1250" b="1">
                          <a:solidFill>
                            <a:srgbClr val="A44823"/>
                          </a:solidFill>
                          <a:latin typeface="Hiragino Kaku Gothic ProN"/>
                        </a:rPr>
                        <a:t>△</a:t>
                      </a:r>
                    </a:p>
                  </a:txBody>
                  <a:tcPr anchor="ctr">
                    <a:solidFill>
                      <a:srgbClr val="FBF6EA"/>
                    </a:solidFill>
                  </a:tcPr>
                </a:tc>
              </a:tr>
              <a:tr h="754380">
                <a:tc>
                  <a:txBody>
                    <a:bodyPr wrap="square" lIns="101600" tIns="38100" bIns="38100"/>
                    <a:lstStyle/>
                    <a:p>
                      <a:pPr algn="l"/>
                      <a:r>
                        <a:rPr sz="1150" b="0">
                          <a:solidFill>
                            <a:srgbClr val="23201A"/>
                          </a:solidFill>
                          <a:latin typeface="Hiragino Kaku Gothic ProN"/>
                        </a:rPr>
                        <a:t>食べログ／ホットペッパー等の予約通知メール自動取込</a:t>
                      </a:r>
                    </a:p>
                    <a:p>
                      <a:pPr algn="l"/>
                      <a:r>
                        <a:rPr sz="830" i="1">
                          <a:solidFill>
                            <a:srgbClr val="9C9380"/>
                          </a:solidFill>
                          <a:latin typeface="Hiragino Kaku Gothic ProN"/>
                        </a:rPr>
                        <a:t>ネット予約自体はスタンダード以上で利用可。自動取込はプレミアム以上</a:t>
                      </a:r>
                    </a:p>
                  </a:txBody>
                  <a:tcPr anchor="ctr">
                    <a:solidFill>
                      <a:srgbClr val="FFFFFF"/>
                    </a:solidFill>
                  </a:tcPr>
                </a:tc>
                <a:tc>
                  <a:txBody>
                    <a:bodyPr/>
                    <a:lstStyle/>
                    <a:p>
                      <a:pPr algn="ctr"/>
                      <a:r>
                        <a:rPr sz="1250" b="1">
                          <a:solidFill>
                            <a:srgbClr val="9C9380"/>
                          </a:solidFill>
                          <a:latin typeface="Hiragino Kaku Gothic ProN"/>
                        </a:rPr>
                        <a:t>×</a:t>
                      </a:r>
                    </a:p>
                  </a:txBody>
                  <a:tcPr anchor="ctr">
                    <a:solidFill>
                      <a:srgbClr val="FFFFFF"/>
                    </a:solidFill>
                  </a:tcPr>
                </a:tc>
                <a:tc>
                  <a:txBody>
                    <a:bodyPr/>
                    <a:lstStyle/>
                    <a:p>
                      <a:pPr algn="ctr"/>
                      <a:r>
                        <a:rPr sz="1250" b="1">
                          <a:solidFill>
                            <a:srgbClr val="9C9380"/>
                          </a:solidFill>
                          <a:latin typeface="Hiragino Kaku Gothic ProN"/>
                        </a:rPr>
                        <a:t>×</a:t>
                      </a:r>
                    </a:p>
                  </a:txBody>
                  <a:tcPr anchor="ctr">
                    <a:solidFill>
                      <a:srgbClr val="FFFFFF"/>
                    </a:solidFill>
                  </a:tcPr>
                </a:tc>
                <a:tc>
                  <a:txBody>
                    <a:bodyPr/>
                    <a:lstStyle/>
                    <a:p>
                      <a:pPr algn="ctr"/>
                      <a:r>
                        <a:rPr sz="1250" b="1">
                          <a:solidFill>
                            <a:srgbClr val="1E4B3D"/>
                          </a:solidFill>
                          <a:latin typeface="Hiragino Kaku Gothic ProN"/>
                        </a:rPr>
                        <a:t>○</a:t>
                      </a:r>
                    </a:p>
                  </a:txBody>
                  <a:tcPr anchor="ctr">
                    <a:solidFill>
                      <a:srgbClr val="FFFFFF"/>
                    </a:solidFill>
                  </a:tcPr>
                </a:tc>
                <a:tc>
                  <a:txBody>
                    <a:bodyPr/>
                    <a:lstStyle/>
                    <a:p>
                      <a:pPr algn="ctr"/>
                      <a:r>
                        <a:rPr sz="1250" b="1">
                          <a:solidFill>
                            <a:srgbClr val="A44823"/>
                          </a:solidFill>
                          <a:latin typeface="Hiragino Kaku Gothic ProN"/>
                        </a:rPr>
                        <a:t>△</a:t>
                      </a:r>
                    </a:p>
                  </a:txBody>
                  <a:tcPr anchor="ctr">
                    <a:solidFill>
                      <a:srgbClr val="FFFFFF"/>
                    </a:solidFill>
                  </a:tcPr>
                </a:tc>
              </a:tr>
              <a:tr h="754380">
                <a:tc>
                  <a:txBody>
                    <a:bodyPr wrap="square" lIns="101600" tIns="38100" bIns="38100"/>
                    <a:lstStyle/>
                    <a:p>
                      <a:pPr algn="l"/>
                      <a:r>
                        <a:rPr sz="1150" b="0">
                          <a:solidFill>
                            <a:srgbClr val="23201A"/>
                          </a:solidFill>
                          <a:latin typeface="Hiragino Kaku Gothic ProN"/>
                        </a:rPr>
                        <a:t>ポータルの予約管理画面（手動追加・キャンセル・来店記録）</a:t>
                      </a:r>
                    </a:p>
                  </a:txBody>
                  <a:tcPr anchor="ctr">
                    <a:solidFill>
                      <a:srgbClr val="FBF6EA"/>
                    </a:solidFill>
                  </a:tcPr>
                </a:tc>
                <a:tc>
                  <a:txBody>
                    <a:bodyPr/>
                    <a:lstStyle/>
                    <a:p>
                      <a:pPr algn="ctr"/>
                      <a:r>
                        <a:rPr sz="1250" b="1">
                          <a:solidFill>
                            <a:srgbClr val="9C9380"/>
                          </a:solidFill>
                          <a:latin typeface="Hiragino Kaku Gothic ProN"/>
                        </a:rPr>
                        <a:t>×</a:t>
                      </a:r>
                    </a:p>
                  </a:txBody>
                  <a:tcPr anchor="ctr">
                    <a:solidFill>
                      <a:srgbClr val="FBF6EA"/>
                    </a:solidFill>
                  </a:tcPr>
                </a:tc>
                <a:tc>
                  <a:txBody>
                    <a:bodyPr/>
                    <a:lstStyle/>
                    <a:p>
                      <a:pPr algn="ctr"/>
                      <a:r>
                        <a:rPr sz="1250" b="1">
                          <a:solidFill>
                            <a:srgbClr val="1E4B3D"/>
                          </a:solidFill>
                          <a:latin typeface="Hiragino Kaku Gothic ProN"/>
                        </a:rPr>
                        <a:t>○</a:t>
                      </a:r>
                    </a:p>
                  </a:txBody>
                  <a:tcPr anchor="ctr">
                    <a:solidFill>
                      <a:srgbClr val="FBF6EA"/>
                    </a:solidFill>
                  </a:tcPr>
                </a:tc>
                <a:tc>
                  <a:txBody>
                    <a:bodyPr/>
                    <a:lstStyle/>
                    <a:p>
                      <a:pPr algn="ctr"/>
                      <a:r>
                        <a:rPr sz="1250" b="1">
                          <a:solidFill>
                            <a:srgbClr val="1E4B3D"/>
                          </a:solidFill>
                          <a:latin typeface="Hiragino Kaku Gothic ProN"/>
                        </a:rPr>
                        <a:t>○</a:t>
                      </a:r>
                    </a:p>
                  </a:txBody>
                  <a:tcPr anchor="ctr">
                    <a:solidFill>
                      <a:srgbClr val="FBF6EA"/>
                    </a:solidFill>
                  </a:tcPr>
                </a:tc>
                <a:tc>
                  <a:txBody>
                    <a:bodyPr/>
                    <a:lstStyle/>
                    <a:p>
                      <a:pPr algn="ctr"/>
                      <a:r>
                        <a:rPr sz="1250" b="1">
                          <a:solidFill>
                            <a:srgbClr val="A44823"/>
                          </a:solidFill>
                          <a:latin typeface="Hiragino Kaku Gothic ProN"/>
                        </a:rPr>
                        <a:t>△</a:t>
                      </a:r>
                    </a:p>
                  </a:txBody>
                  <a:tcPr anchor="ctr">
                    <a:solidFill>
                      <a:srgbClr val="FBF6EA"/>
                    </a:solidFill>
                  </a:tcPr>
                </a:tc>
              </a:tr>
              <a:tr h="754380">
                <a:tc>
                  <a:txBody>
                    <a:bodyPr wrap="square" lIns="101600" tIns="38100" bIns="38100"/>
                    <a:lstStyle/>
                    <a:p>
                      <a:pPr algn="l"/>
                      <a:r>
                        <a:rPr sz="1150" b="0">
                          <a:solidFill>
                            <a:srgbClr val="23201A"/>
                          </a:solidFill>
                          <a:latin typeface="Hiragino Kaku Gothic ProN"/>
                        </a:rPr>
                        <a:t>臨時休業日設定（サイトのカレンダーに即反映）</a:t>
                      </a:r>
                    </a:p>
                  </a:txBody>
                  <a:tcPr anchor="ctr">
                    <a:solidFill>
                      <a:srgbClr val="FFFFFF"/>
                    </a:solidFill>
                  </a:tcPr>
                </a:tc>
                <a:tc>
                  <a:txBody>
                    <a:bodyPr/>
                    <a:lstStyle/>
                    <a:p>
                      <a:pPr algn="ctr"/>
                      <a:r>
                        <a:rPr sz="1250" b="1">
                          <a:solidFill>
                            <a:srgbClr val="9C9380"/>
                          </a:solidFill>
                          <a:latin typeface="Hiragino Kaku Gothic ProN"/>
                        </a:rPr>
                        <a:t>×</a:t>
                      </a:r>
                    </a:p>
                  </a:txBody>
                  <a:tcPr anchor="ctr">
                    <a:solidFill>
                      <a:srgbClr val="FFFFFF"/>
                    </a:solidFill>
                  </a:tcPr>
                </a:tc>
                <a:tc>
                  <a:txBody>
                    <a:bodyPr/>
                    <a:lstStyle/>
                    <a:p>
                      <a:pPr algn="ctr"/>
                      <a:r>
                        <a:rPr sz="1250" b="1">
                          <a:solidFill>
                            <a:srgbClr val="1E4B3D"/>
                          </a:solidFill>
                          <a:latin typeface="Hiragino Kaku Gothic ProN"/>
                        </a:rPr>
                        <a:t>○</a:t>
                      </a:r>
                    </a:p>
                  </a:txBody>
                  <a:tcPr anchor="ctr">
                    <a:solidFill>
                      <a:srgbClr val="FFFFFF"/>
                    </a:solidFill>
                  </a:tcPr>
                </a:tc>
                <a:tc>
                  <a:txBody>
                    <a:bodyPr/>
                    <a:lstStyle/>
                    <a:p>
                      <a:pPr algn="ctr"/>
                      <a:r>
                        <a:rPr sz="1250" b="1">
                          <a:solidFill>
                            <a:srgbClr val="1E4B3D"/>
                          </a:solidFill>
                          <a:latin typeface="Hiragino Kaku Gothic ProN"/>
                        </a:rPr>
                        <a:t>○</a:t>
                      </a:r>
                    </a:p>
                  </a:txBody>
                  <a:tcPr anchor="ctr">
                    <a:solidFill>
                      <a:srgbClr val="FFFFFF"/>
                    </a:solidFill>
                  </a:tcPr>
                </a:tc>
                <a:tc>
                  <a:txBody>
                    <a:bodyPr/>
                    <a:lstStyle/>
                    <a:p>
                      <a:pPr algn="ctr"/>
                      <a:r>
                        <a:rPr sz="1250" b="1">
                          <a:solidFill>
                            <a:srgbClr val="A44823"/>
                          </a:solidFill>
                          <a:latin typeface="Hiragino Kaku Gothic ProN"/>
                        </a:rPr>
                        <a:t>△</a:t>
                      </a:r>
                    </a:p>
                  </a:txBody>
                  <a:tcPr anchor="ctr">
                    <a:solidFill>
                      <a:srgbClr val="FFFFFF"/>
                    </a:solidFill>
                  </a:tcPr>
                </a:tc>
              </a:tr>
              <a:tr h="754380">
                <a:tc>
                  <a:txBody>
                    <a:bodyPr wrap="square" lIns="101600" tIns="38100" bIns="38100"/>
                    <a:lstStyle/>
                    <a:p>
                      <a:pPr algn="l"/>
                      <a:r>
                        <a:rPr sz="1150" b="0">
                          <a:solidFill>
                            <a:srgbClr val="23201A"/>
                          </a:solidFill>
                          <a:latin typeface="Hiragino Kaku Gothic ProN"/>
                        </a:rPr>
                        <a:t>LINE自動予約</a:t>
                      </a:r>
                    </a:p>
                    <a:p>
                      <a:pPr algn="l"/>
                      <a:r>
                        <a:rPr sz="830" i="1">
                          <a:solidFill>
                            <a:srgbClr val="9C9380"/>
                          </a:solidFill>
                          <a:latin typeface="Hiragino Kaku Gothic ProN"/>
                        </a:rPr>
                        <a:t>プレミアムは公式LINE導入代行込み</a:t>
                      </a:r>
                    </a:p>
                  </a:txBody>
                  <a:tcPr anchor="ctr">
                    <a:solidFill>
                      <a:srgbClr val="FBF6EA"/>
                    </a:solidFill>
                  </a:tcPr>
                </a:tc>
                <a:tc>
                  <a:txBody>
                    <a:bodyPr/>
                    <a:lstStyle/>
                    <a:p>
                      <a:pPr algn="ctr"/>
                      <a:r>
                        <a:rPr sz="1250" b="1">
                          <a:solidFill>
                            <a:srgbClr val="9C9380"/>
                          </a:solidFill>
                          <a:latin typeface="Hiragino Kaku Gothic ProN"/>
                        </a:rPr>
                        <a:t>×</a:t>
                      </a:r>
                    </a:p>
                  </a:txBody>
                  <a:tcPr anchor="ctr">
                    <a:solidFill>
                      <a:srgbClr val="FBF6EA"/>
                    </a:solidFill>
                  </a:tcPr>
                </a:tc>
                <a:tc>
                  <a:txBody>
                    <a:bodyPr/>
                    <a:lstStyle/>
                    <a:p>
                      <a:pPr algn="ctr"/>
                      <a:r>
                        <a:rPr sz="1250" b="1">
                          <a:solidFill>
                            <a:srgbClr val="9C9380"/>
                          </a:solidFill>
                          <a:latin typeface="Hiragino Kaku Gothic ProN"/>
                        </a:rPr>
                        <a:t>×</a:t>
                      </a:r>
                    </a:p>
                  </a:txBody>
                  <a:tcPr anchor="ctr">
                    <a:solidFill>
                      <a:srgbClr val="FBF6EA"/>
                    </a:solidFill>
                  </a:tcPr>
                </a:tc>
                <a:tc>
                  <a:txBody>
                    <a:bodyPr/>
                    <a:lstStyle/>
                    <a:p>
                      <a:pPr algn="ctr"/>
                      <a:r>
                        <a:rPr sz="1250" b="1">
                          <a:solidFill>
                            <a:srgbClr val="1E4B3D"/>
                          </a:solidFill>
                          <a:latin typeface="Hiragino Kaku Gothic ProN"/>
                        </a:rPr>
                        <a:t>○</a:t>
                      </a:r>
                    </a:p>
                  </a:txBody>
                  <a:tcPr anchor="ctr">
                    <a:solidFill>
                      <a:srgbClr val="FBF6EA"/>
                    </a:solidFill>
                  </a:tcPr>
                </a:tc>
                <a:tc>
                  <a:txBody>
                    <a:bodyPr/>
                    <a:lstStyle/>
                    <a:p>
                      <a:pPr algn="ctr"/>
                      <a:r>
                        <a:rPr sz="1250" b="1">
                          <a:solidFill>
                            <a:srgbClr val="A44823"/>
                          </a:solidFill>
                          <a:latin typeface="Hiragino Kaku Gothic ProN"/>
                        </a:rPr>
                        <a:t>△</a:t>
                      </a:r>
                    </a:p>
                  </a:txBody>
                  <a:tcPr anchor="ctr">
                    <a:solidFill>
                      <a:srgbClr val="FBF6EA"/>
                    </a:solidFill>
                  </a:tcPr>
                </a:tc>
              </a:tr>
            </a:tbl>
          </a:graphicData>
        </a:graphic>
      </p:graphicFrame>
      <p:sp>
        <p:nvSpPr>
          <p:cNvPr id="9" name="TextBox 8"/>
          <p:cNvSpPr txBox="1"/>
          <p:nvPr/>
        </p:nvSpPr>
        <p:spPr>
          <a:xfrm>
            <a:off x="502920" y="6519672"/>
            <a:ext cx="5486400" cy="274320"/>
          </a:xfrm>
          <a:prstGeom prst="rect">
            <a:avLst/>
          </a:prstGeom>
          <a:noFill/>
        </p:spPr>
        <p:txBody>
          <a:bodyPr wrap="square" anchor="t" lIns="0" rIns="0" tIns="0" bIns="0">
            <a:spAutoFit/>
          </a:bodyPr>
          <a:lstStyle/>
          <a:p>
            <a:pPr algn="l">
              <a:lnSpc>
                <a:spcPct val="115000"/>
              </a:lnSpc>
            </a:pPr>
            <a:r>
              <a:rPr sz="900" b="0" i="0">
                <a:solidFill>
                  <a:srgbClr val="9C9380"/>
                </a:solidFill>
                <a:latin typeface="Hiragino Kaku Gothic ProN"/>
              </a:rPr>
              <a:t>Musubi プラン別機能ガイド</a:t>
            </a:r>
          </a:p>
        </p:txBody>
      </p:sp>
      <p:sp>
        <p:nvSpPr>
          <p:cNvPr id="10" name="TextBox 9"/>
          <p:cNvSpPr txBox="1"/>
          <p:nvPr/>
        </p:nvSpPr>
        <p:spPr>
          <a:xfrm>
            <a:off x="10881360" y="6519672"/>
            <a:ext cx="822960" cy="274320"/>
          </a:xfrm>
          <a:prstGeom prst="rect">
            <a:avLst/>
          </a:prstGeom>
          <a:noFill/>
        </p:spPr>
        <p:txBody>
          <a:bodyPr wrap="square" anchor="t" lIns="0" rIns="0" tIns="0" bIns="0">
            <a:spAutoFit/>
          </a:bodyPr>
          <a:lstStyle/>
          <a:p>
            <a:pPr algn="r">
              <a:lnSpc>
                <a:spcPct val="115000"/>
              </a:lnSpc>
            </a:pPr>
            <a:r>
              <a:rPr sz="900" b="0" i="0">
                <a:solidFill>
                  <a:srgbClr val="9C9380"/>
                </a:solidFill>
                <a:latin typeface="Hiragino Kaku Gothic ProN"/>
              </a:rPr>
              <a:t>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8016"/>
          </a:xfrm>
          <a:prstGeom prst="rect">
            <a:avLst/>
          </a:prstGeom>
          <a:solidFill>
            <a:srgbClr val="1E4B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310896"/>
            <a:ext cx="7315200" cy="292608"/>
          </a:xfrm>
          <a:prstGeom prst="rect">
            <a:avLst/>
          </a:prstGeom>
          <a:noFill/>
        </p:spPr>
        <p:txBody>
          <a:bodyPr wrap="square" anchor="t" lIns="0" rIns="0" tIns="0" bIns="0">
            <a:spAutoFit/>
          </a:bodyPr>
          <a:lstStyle/>
          <a:p>
            <a:pPr algn="l">
              <a:lnSpc>
                <a:spcPct val="115000"/>
              </a:lnSpc>
            </a:pPr>
            <a:r>
              <a:rPr sz="1200" b="1" i="0">
                <a:solidFill>
                  <a:srgbClr val="A44823"/>
                </a:solidFill>
                <a:latin typeface="Hiragino Kaku Gothic ProN"/>
              </a:rPr>
              <a:t>FEATURE MATRIX</a:t>
            </a:r>
          </a:p>
        </p:txBody>
      </p:sp>
      <p:sp>
        <p:nvSpPr>
          <p:cNvPr id="5" name="TextBox 4"/>
          <p:cNvSpPr txBox="1"/>
          <p:nvPr/>
        </p:nvSpPr>
        <p:spPr>
          <a:xfrm>
            <a:off x="502920" y="566928"/>
            <a:ext cx="10515600" cy="640080"/>
          </a:xfrm>
          <a:prstGeom prst="rect">
            <a:avLst/>
          </a:prstGeom>
          <a:noFill/>
        </p:spPr>
        <p:txBody>
          <a:bodyPr wrap="square" anchor="t" lIns="0" rIns="0" tIns="0" bIns="0">
            <a:spAutoFit/>
          </a:bodyPr>
          <a:lstStyle/>
          <a:p>
            <a:pPr algn="l">
              <a:lnSpc>
                <a:spcPct val="115000"/>
              </a:lnSpc>
            </a:pPr>
            <a:r>
              <a:rPr sz="2600" b="1" i="0">
                <a:solidFill>
                  <a:srgbClr val="12332A"/>
                </a:solidFill>
                <a:latin typeface="Hiragino Kaku Gothic ProN"/>
              </a:rPr>
              <a:t>機能マトリックス｜口コミAI</a:t>
            </a:r>
          </a:p>
        </p:txBody>
      </p:sp>
      <p:sp>
        <p:nvSpPr>
          <p:cNvPr id="6" name="Rectangle 5"/>
          <p:cNvSpPr/>
          <p:nvPr/>
        </p:nvSpPr>
        <p:spPr>
          <a:xfrm>
            <a:off x="502920" y="1170432"/>
            <a:ext cx="1005840" cy="38100"/>
          </a:xfrm>
          <a:prstGeom prst="rect">
            <a:avLst/>
          </a:prstGeom>
          <a:solidFill>
            <a:srgbClr val="C15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1170432"/>
            <a:ext cx="10515600" cy="320040"/>
          </a:xfrm>
          <a:prstGeom prst="rect">
            <a:avLst/>
          </a:prstGeom>
          <a:noFill/>
        </p:spPr>
        <p:txBody>
          <a:bodyPr wrap="square" anchor="t" lIns="0" rIns="0" tIns="0" bIns="0">
            <a:spAutoFit/>
          </a:bodyPr>
          <a:lstStyle/>
          <a:p>
            <a:pPr algn="l">
              <a:lnSpc>
                <a:spcPct val="115000"/>
              </a:lnSpc>
            </a:pPr>
            <a:r>
              <a:rPr sz="1200" b="0" i="0">
                <a:solidFill>
                  <a:srgbClr val="6E6552"/>
                </a:solidFill>
                <a:latin typeface="Hiragino Kaku Gothic ProN"/>
              </a:rPr>
              <a:t>スタンダード以上（美容室・整体院・教室も対象）</a:t>
            </a:r>
          </a:p>
        </p:txBody>
      </p:sp>
      <p:graphicFrame>
        <p:nvGraphicFramePr>
          <p:cNvPr id="8" name="Table 7"/>
          <p:cNvGraphicFramePr>
            <a:graphicFrameLocks noGrp="1"/>
          </p:cNvGraphicFramePr>
          <p:nvPr/>
        </p:nvGraphicFramePr>
        <p:xfrm>
          <a:off x="502920" y="2176272"/>
          <a:ext cx="11183112" cy="3813048"/>
        </p:xfrm>
        <a:graphic>
          <a:graphicData uri="http://schemas.openxmlformats.org/drawingml/2006/table">
            <a:tbl>
              <a:tblPr firstRow="1" bandRow="1">
                <a:tableStyleId>{5C22544A-7EE6-4342-B048-85BDC9FD1C3A}</a:tableStyleId>
              </a:tblPr>
              <a:tblGrid>
                <a:gridCol w="5989320"/>
                <a:gridCol w="1298448"/>
                <a:gridCol w="1298448"/>
                <a:gridCol w="1298448"/>
                <a:gridCol w="1298448"/>
              </a:tblGrid>
              <a:tr h="384048">
                <a:tc>
                  <a:txBody>
                    <a:bodyPr/>
                    <a:lstStyle/>
                    <a:p>
                      <a:pPr algn="l"/>
                      <a:r>
                        <a:rPr sz="1200" b="1">
                          <a:solidFill>
                            <a:srgbClr val="FFFFFF"/>
                          </a:solidFill>
                          <a:latin typeface="Hiragino Kaku Gothic ProN"/>
                        </a:rPr>
                        <a:t>機能</a:t>
                      </a:r>
                    </a:p>
                  </a:txBody>
                  <a:tcPr anchor="ctr" marL="101600" marT="25400" marB="25400">
                    <a:solidFill>
                      <a:srgbClr val="1E4B3D"/>
                    </a:solidFill>
                  </a:tcPr>
                </a:tc>
                <a:tc>
                  <a:txBody>
                    <a:bodyPr/>
                    <a:lstStyle/>
                    <a:p>
                      <a:pPr algn="ctr"/>
                      <a:r>
                        <a:rPr sz="1200" b="1">
                          <a:solidFill>
                            <a:srgbClr val="FFFFFF"/>
                          </a:solidFill>
                          <a:latin typeface="Hiragino Kaku Gothic ProN"/>
                        </a:rPr>
                        <a:t>ライト</a:t>
                      </a:r>
                    </a:p>
                  </a:txBody>
                  <a:tcPr anchor="ctr" marL="101600" marT="25400" marB="25400">
                    <a:solidFill>
                      <a:srgbClr val="1E4B3D"/>
                    </a:solidFill>
                  </a:tcPr>
                </a:tc>
                <a:tc>
                  <a:txBody>
                    <a:bodyPr/>
                    <a:lstStyle/>
                    <a:p>
                      <a:pPr algn="ctr"/>
                      <a:r>
                        <a:rPr sz="1200" b="1">
                          <a:solidFill>
                            <a:srgbClr val="FFFFFF"/>
                          </a:solidFill>
                          <a:latin typeface="Hiragino Kaku Gothic ProN"/>
                        </a:rPr>
                        <a:t>スタンダード</a:t>
                      </a:r>
                    </a:p>
                  </a:txBody>
                  <a:tcPr anchor="ctr" marL="101600" marT="25400" marB="25400">
                    <a:solidFill>
                      <a:srgbClr val="1E4B3D"/>
                    </a:solidFill>
                  </a:tcPr>
                </a:tc>
                <a:tc>
                  <a:txBody>
                    <a:bodyPr/>
                    <a:lstStyle/>
                    <a:p>
                      <a:pPr algn="ctr"/>
                      <a:r>
                        <a:rPr sz="1200" b="1">
                          <a:solidFill>
                            <a:srgbClr val="FFFFFF"/>
                          </a:solidFill>
                          <a:latin typeface="Hiragino Kaku Gothic ProN"/>
                        </a:rPr>
                        <a:t>プレミアム</a:t>
                      </a:r>
                    </a:p>
                  </a:txBody>
                  <a:tcPr anchor="ctr" marL="101600" marT="25400" marB="25400">
                    <a:solidFill>
                      <a:srgbClr val="1E4B3D"/>
                    </a:solidFill>
                  </a:tcPr>
                </a:tc>
                <a:tc>
                  <a:txBody>
                    <a:bodyPr/>
                    <a:lstStyle/>
                    <a:p>
                      <a:pPr algn="ctr"/>
                      <a:r>
                        <a:rPr sz="1200" b="1">
                          <a:solidFill>
                            <a:srgbClr val="FFFFFF"/>
                          </a:solidFill>
                          <a:latin typeface="Hiragino Kaku Gothic ProN"/>
                        </a:rPr>
                        <a:t>カスタム</a:t>
                      </a:r>
                    </a:p>
                  </a:txBody>
                  <a:tcPr anchor="ctr" marL="101600" marT="25400" marB="25400">
                    <a:solidFill>
                      <a:srgbClr val="1E4B3D"/>
                    </a:solidFill>
                  </a:tcPr>
                </a:tc>
              </a:tr>
              <a:tr h="1143000">
                <a:tc>
                  <a:txBody>
                    <a:bodyPr wrap="square" lIns="101600" tIns="38100" bIns="38100"/>
                    <a:lstStyle/>
                    <a:p>
                      <a:pPr algn="l"/>
                      <a:r>
                        <a:rPr sz="1150" b="0">
                          <a:solidFill>
                            <a:srgbClr val="23201A"/>
                          </a:solidFill>
                          <a:latin typeface="Hiragino Kaku Gothic ProN"/>
                        </a:rPr>
                        <a:t>返信文のAI生成</a:t>
                      </a:r>
                    </a:p>
                  </a:txBody>
                  <a:tcPr anchor="ctr">
                    <a:solidFill>
                      <a:srgbClr val="FFFFFF"/>
                    </a:solidFill>
                  </a:tcPr>
                </a:tc>
                <a:tc>
                  <a:txBody>
                    <a:bodyPr/>
                    <a:lstStyle/>
                    <a:p>
                      <a:pPr algn="ctr"/>
                      <a:r>
                        <a:rPr sz="1250" b="1">
                          <a:solidFill>
                            <a:srgbClr val="9C9380"/>
                          </a:solidFill>
                          <a:latin typeface="Hiragino Kaku Gothic ProN"/>
                        </a:rPr>
                        <a:t>×</a:t>
                      </a:r>
                    </a:p>
                  </a:txBody>
                  <a:tcPr anchor="ctr">
                    <a:solidFill>
                      <a:srgbClr val="FFFFFF"/>
                    </a:solidFill>
                  </a:tcPr>
                </a:tc>
                <a:tc>
                  <a:txBody>
                    <a:bodyPr/>
                    <a:lstStyle/>
                    <a:p>
                      <a:pPr algn="ctr"/>
                      <a:r>
                        <a:rPr sz="1250" b="1">
                          <a:solidFill>
                            <a:srgbClr val="1E4B3D"/>
                          </a:solidFill>
                          <a:latin typeface="Hiragino Kaku Gothic ProN"/>
                        </a:rPr>
                        <a:t>○</a:t>
                      </a:r>
                    </a:p>
                  </a:txBody>
                  <a:tcPr anchor="ctr">
                    <a:solidFill>
                      <a:srgbClr val="FFFFFF"/>
                    </a:solidFill>
                  </a:tcPr>
                </a:tc>
                <a:tc>
                  <a:txBody>
                    <a:bodyPr/>
                    <a:lstStyle/>
                    <a:p>
                      <a:pPr algn="ctr"/>
                      <a:r>
                        <a:rPr sz="1250" b="1">
                          <a:solidFill>
                            <a:srgbClr val="1E4B3D"/>
                          </a:solidFill>
                          <a:latin typeface="Hiragino Kaku Gothic ProN"/>
                        </a:rPr>
                        <a:t>○</a:t>
                      </a:r>
                    </a:p>
                  </a:txBody>
                  <a:tcPr anchor="ctr">
                    <a:solidFill>
                      <a:srgbClr val="FFFFFF"/>
                    </a:solidFill>
                  </a:tcPr>
                </a:tc>
                <a:tc>
                  <a:txBody>
                    <a:bodyPr/>
                    <a:lstStyle/>
                    <a:p>
                      <a:pPr algn="ctr"/>
                      <a:r>
                        <a:rPr sz="1250" b="1">
                          <a:solidFill>
                            <a:srgbClr val="A44823"/>
                          </a:solidFill>
                          <a:latin typeface="Hiragino Kaku Gothic ProN"/>
                        </a:rPr>
                        <a:t>△</a:t>
                      </a:r>
                    </a:p>
                  </a:txBody>
                  <a:tcPr anchor="ctr">
                    <a:solidFill>
                      <a:srgbClr val="FFFFFF"/>
                    </a:solidFill>
                  </a:tcPr>
                </a:tc>
              </a:tr>
              <a:tr h="1143000">
                <a:tc>
                  <a:txBody>
                    <a:bodyPr wrap="square" lIns="101600" tIns="38100" bIns="38100"/>
                    <a:lstStyle/>
                    <a:p>
                      <a:pPr algn="l"/>
                      <a:r>
                        <a:rPr sz="1150" b="0">
                          <a:solidFill>
                            <a:srgbClr val="23201A"/>
                          </a:solidFill>
                          <a:latin typeface="Hiragino Kaku Gothic ProN"/>
                        </a:rPr>
                        <a:t>店主の承認制での投稿</a:t>
                      </a:r>
                    </a:p>
                  </a:txBody>
                  <a:tcPr anchor="ctr">
                    <a:solidFill>
                      <a:srgbClr val="FBF6EA"/>
                    </a:solidFill>
                  </a:tcPr>
                </a:tc>
                <a:tc>
                  <a:txBody>
                    <a:bodyPr/>
                    <a:lstStyle/>
                    <a:p>
                      <a:pPr algn="ctr"/>
                      <a:r>
                        <a:rPr sz="1250" b="1">
                          <a:solidFill>
                            <a:srgbClr val="9C9380"/>
                          </a:solidFill>
                          <a:latin typeface="Hiragino Kaku Gothic ProN"/>
                        </a:rPr>
                        <a:t>×</a:t>
                      </a:r>
                    </a:p>
                  </a:txBody>
                  <a:tcPr anchor="ctr">
                    <a:solidFill>
                      <a:srgbClr val="FBF6EA"/>
                    </a:solidFill>
                  </a:tcPr>
                </a:tc>
                <a:tc>
                  <a:txBody>
                    <a:bodyPr/>
                    <a:lstStyle/>
                    <a:p>
                      <a:pPr algn="ctr"/>
                      <a:r>
                        <a:rPr sz="1250" b="1">
                          <a:solidFill>
                            <a:srgbClr val="1E4B3D"/>
                          </a:solidFill>
                          <a:latin typeface="Hiragino Kaku Gothic ProN"/>
                        </a:rPr>
                        <a:t>○</a:t>
                      </a:r>
                    </a:p>
                  </a:txBody>
                  <a:tcPr anchor="ctr">
                    <a:solidFill>
                      <a:srgbClr val="FBF6EA"/>
                    </a:solidFill>
                  </a:tcPr>
                </a:tc>
                <a:tc>
                  <a:txBody>
                    <a:bodyPr/>
                    <a:lstStyle/>
                    <a:p>
                      <a:pPr algn="ctr"/>
                      <a:r>
                        <a:rPr sz="1250" b="1">
                          <a:solidFill>
                            <a:srgbClr val="1E4B3D"/>
                          </a:solidFill>
                          <a:latin typeface="Hiragino Kaku Gothic ProN"/>
                        </a:rPr>
                        <a:t>○</a:t>
                      </a:r>
                    </a:p>
                  </a:txBody>
                  <a:tcPr anchor="ctr">
                    <a:solidFill>
                      <a:srgbClr val="FBF6EA"/>
                    </a:solidFill>
                  </a:tcPr>
                </a:tc>
                <a:tc>
                  <a:txBody>
                    <a:bodyPr/>
                    <a:lstStyle/>
                    <a:p>
                      <a:pPr algn="ctr"/>
                      <a:r>
                        <a:rPr sz="1250" b="1">
                          <a:solidFill>
                            <a:srgbClr val="A44823"/>
                          </a:solidFill>
                          <a:latin typeface="Hiragino Kaku Gothic ProN"/>
                        </a:rPr>
                        <a:t>△</a:t>
                      </a:r>
                    </a:p>
                  </a:txBody>
                  <a:tcPr anchor="ctr">
                    <a:solidFill>
                      <a:srgbClr val="FBF6EA"/>
                    </a:solidFill>
                  </a:tcPr>
                </a:tc>
              </a:tr>
              <a:tr h="1143000">
                <a:tc>
                  <a:txBody>
                    <a:bodyPr wrap="square" lIns="101600" tIns="38100" bIns="38100"/>
                    <a:lstStyle/>
                    <a:p>
                      <a:pPr algn="l"/>
                      <a:r>
                        <a:rPr sz="1150" b="0">
                          <a:solidFill>
                            <a:srgbClr val="23201A"/>
                          </a:solidFill>
                          <a:latin typeface="Hiragino Kaku Gothic ProN"/>
                        </a:rPr>
                        <a:t>Googleクチコミの自動取込・自動投稿</a:t>
                      </a:r>
                    </a:p>
                    <a:p>
                      <a:pPr algn="l"/>
                      <a:r>
                        <a:rPr sz="830" i="1">
                          <a:solidFill>
                            <a:srgbClr val="9C9380"/>
                          </a:solidFill>
                          <a:latin typeface="Hiragino Kaku Gothic ProN"/>
                        </a:rPr>
                        <a:t>※Google Business Profile API再申請中（2026年9月以降）。それまでは取込・投稿とも手動運用</a:t>
                      </a:r>
                    </a:p>
                  </a:txBody>
                  <a:tcPr anchor="ctr">
                    <a:solidFill>
                      <a:srgbClr val="FFFFFF"/>
                    </a:solidFill>
                  </a:tcPr>
                </a:tc>
                <a:tc>
                  <a:txBody>
                    <a:bodyPr/>
                    <a:lstStyle/>
                    <a:p>
                      <a:pPr algn="ctr"/>
                      <a:r>
                        <a:rPr sz="1250" b="1">
                          <a:solidFill>
                            <a:srgbClr val="9C9380"/>
                          </a:solidFill>
                          <a:latin typeface="Hiragino Kaku Gothic ProN"/>
                        </a:rPr>
                        <a:t>×</a:t>
                      </a:r>
                    </a:p>
                  </a:txBody>
                  <a:tcPr anchor="ctr">
                    <a:solidFill>
                      <a:srgbClr val="FFFFFF"/>
                    </a:solidFill>
                  </a:tcPr>
                </a:tc>
                <a:tc>
                  <a:txBody>
                    <a:bodyPr/>
                    <a:lstStyle/>
                    <a:p>
                      <a:pPr algn="ctr"/>
                      <a:r>
                        <a:rPr sz="1250" b="1">
                          <a:solidFill>
                            <a:srgbClr val="A44823"/>
                          </a:solidFill>
                          <a:latin typeface="Hiragino Kaku Gothic ProN"/>
                        </a:rPr>
                        <a:t>△</a:t>
                      </a:r>
                    </a:p>
                  </a:txBody>
                  <a:tcPr anchor="ctr">
                    <a:solidFill>
                      <a:srgbClr val="FFFFFF"/>
                    </a:solidFill>
                  </a:tcPr>
                </a:tc>
                <a:tc>
                  <a:txBody>
                    <a:bodyPr/>
                    <a:lstStyle/>
                    <a:p>
                      <a:pPr algn="ctr"/>
                      <a:r>
                        <a:rPr sz="1250" b="1">
                          <a:solidFill>
                            <a:srgbClr val="A44823"/>
                          </a:solidFill>
                          <a:latin typeface="Hiragino Kaku Gothic ProN"/>
                        </a:rPr>
                        <a:t>△</a:t>
                      </a:r>
                    </a:p>
                  </a:txBody>
                  <a:tcPr anchor="ctr">
                    <a:solidFill>
                      <a:srgbClr val="FFFFFF"/>
                    </a:solidFill>
                  </a:tcPr>
                </a:tc>
                <a:tc>
                  <a:txBody>
                    <a:bodyPr/>
                    <a:lstStyle/>
                    <a:p>
                      <a:pPr algn="ctr"/>
                      <a:r>
                        <a:rPr sz="1250" b="1">
                          <a:solidFill>
                            <a:srgbClr val="A44823"/>
                          </a:solidFill>
                          <a:latin typeface="Hiragino Kaku Gothic ProN"/>
                        </a:rPr>
                        <a:t>△</a:t>
                      </a:r>
                    </a:p>
                  </a:txBody>
                  <a:tcPr anchor="ctr">
                    <a:solidFill>
                      <a:srgbClr val="FFFFFF"/>
                    </a:solidFill>
                  </a:tcPr>
                </a:tc>
              </a:tr>
            </a:tbl>
          </a:graphicData>
        </a:graphic>
      </p:graphicFrame>
      <p:sp>
        <p:nvSpPr>
          <p:cNvPr id="9" name="TextBox 8"/>
          <p:cNvSpPr txBox="1"/>
          <p:nvPr/>
        </p:nvSpPr>
        <p:spPr>
          <a:xfrm>
            <a:off x="502920" y="6519672"/>
            <a:ext cx="5486400" cy="274320"/>
          </a:xfrm>
          <a:prstGeom prst="rect">
            <a:avLst/>
          </a:prstGeom>
          <a:noFill/>
        </p:spPr>
        <p:txBody>
          <a:bodyPr wrap="square" anchor="t" lIns="0" rIns="0" tIns="0" bIns="0">
            <a:spAutoFit/>
          </a:bodyPr>
          <a:lstStyle/>
          <a:p>
            <a:pPr algn="l">
              <a:lnSpc>
                <a:spcPct val="115000"/>
              </a:lnSpc>
            </a:pPr>
            <a:r>
              <a:rPr sz="900" b="0" i="0">
                <a:solidFill>
                  <a:srgbClr val="9C9380"/>
                </a:solidFill>
                <a:latin typeface="Hiragino Kaku Gothic ProN"/>
              </a:rPr>
              <a:t>Musubi プラン別機能ガイド</a:t>
            </a:r>
          </a:p>
        </p:txBody>
      </p:sp>
      <p:sp>
        <p:nvSpPr>
          <p:cNvPr id="10" name="TextBox 9"/>
          <p:cNvSpPr txBox="1"/>
          <p:nvPr/>
        </p:nvSpPr>
        <p:spPr>
          <a:xfrm>
            <a:off x="10881360" y="6519672"/>
            <a:ext cx="822960" cy="274320"/>
          </a:xfrm>
          <a:prstGeom prst="rect">
            <a:avLst/>
          </a:prstGeom>
          <a:noFill/>
        </p:spPr>
        <p:txBody>
          <a:bodyPr wrap="square" anchor="t" lIns="0" rIns="0" tIns="0" bIns="0">
            <a:spAutoFit/>
          </a:bodyPr>
          <a:lstStyle/>
          <a:p>
            <a:pPr algn="r">
              <a:lnSpc>
                <a:spcPct val="115000"/>
              </a:lnSpc>
            </a:pPr>
            <a:r>
              <a:rPr sz="900" b="0" i="0">
                <a:solidFill>
                  <a:srgbClr val="9C9380"/>
                </a:solidFill>
                <a:latin typeface="Hiragino Kaku Gothic ProN"/>
              </a:rPr>
              <a:t>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8016"/>
          </a:xfrm>
          <a:prstGeom prst="rect">
            <a:avLst/>
          </a:prstGeom>
          <a:solidFill>
            <a:srgbClr val="1E4B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310896"/>
            <a:ext cx="7315200" cy="292608"/>
          </a:xfrm>
          <a:prstGeom prst="rect">
            <a:avLst/>
          </a:prstGeom>
          <a:noFill/>
        </p:spPr>
        <p:txBody>
          <a:bodyPr wrap="square" anchor="t" lIns="0" rIns="0" tIns="0" bIns="0">
            <a:spAutoFit/>
          </a:bodyPr>
          <a:lstStyle/>
          <a:p>
            <a:pPr algn="l">
              <a:lnSpc>
                <a:spcPct val="115000"/>
              </a:lnSpc>
            </a:pPr>
            <a:r>
              <a:rPr sz="1200" b="1" i="0">
                <a:solidFill>
                  <a:srgbClr val="A44823"/>
                </a:solidFill>
                <a:latin typeface="Hiragino Kaku Gothic ProN"/>
              </a:rPr>
              <a:t>FEATURE MATRIX</a:t>
            </a:r>
          </a:p>
        </p:txBody>
      </p:sp>
      <p:sp>
        <p:nvSpPr>
          <p:cNvPr id="5" name="TextBox 4"/>
          <p:cNvSpPr txBox="1"/>
          <p:nvPr/>
        </p:nvSpPr>
        <p:spPr>
          <a:xfrm>
            <a:off x="502920" y="566928"/>
            <a:ext cx="10515600" cy="640080"/>
          </a:xfrm>
          <a:prstGeom prst="rect">
            <a:avLst/>
          </a:prstGeom>
          <a:noFill/>
        </p:spPr>
        <p:txBody>
          <a:bodyPr wrap="square" anchor="t" lIns="0" rIns="0" tIns="0" bIns="0">
            <a:spAutoFit/>
          </a:bodyPr>
          <a:lstStyle/>
          <a:p>
            <a:pPr algn="l">
              <a:lnSpc>
                <a:spcPct val="115000"/>
              </a:lnSpc>
            </a:pPr>
            <a:r>
              <a:rPr sz="2600" b="1" i="0">
                <a:solidFill>
                  <a:srgbClr val="12332A"/>
                </a:solidFill>
                <a:latin typeface="Hiragino Kaku Gothic ProN"/>
              </a:rPr>
              <a:t>機能マトリックス｜月次レポート</a:t>
            </a:r>
          </a:p>
        </p:txBody>
      </p:sp>
      <p:sp>
        <p:nvSpPr>
          <p:cNvPr id="6" name="Rectangle 5"/>
          <p:cNvSpPr/>
          <p:nvPr/>
        </p:nvSpPr>
        <p:spPr>
          <a:xfrm>
            <a:off x="502920" y="1170432"/>
            <a:ext cx="1005840" cy="38100"/>
          </a:xfrm>
          <a:prstGeom prst="rect">
            <a:avLst/>
          </a:prstGeom>
          <a:solidFill>
            <a:srgbClr val="C15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1170432"/>
            <a:ext cx="10515600" cy="320040"/>
          </a:xfrm>
          <a:prstGeom prst="rect">
            <a:avLst/>
          </a:prstGeom>
          <a:noFill/>
        </p:spPr>
        <p:txBody>
          <a:bodyPr wrap="square" anchor="t" lIns="0" rIns="0" tIns="0" bIns="0">
            <a:spAutoFit/>
          </a:bodyPr>
          <a:lstStyle/>
          <a:p>
            <a:pPr algn="l">
              <a:lnSpc>
                <a:spcPct val="115000"/>
              </a:lnSpc>
            </a:pPr>
            <a:r>
              <a:rPr sz="1200" b="0" i="0">
                <a:solidFill>
                  <a:srgbClr val="6E6552"/>
                </a:solidFill>
                <a:latin typeface="Hiragino Kaku Gothic ProN"/>
              </a:rPr>
              <a:t>スタンダード以上（美容室・整体院・教室も対象）</a:t>
            </a:r>
          </a:p>
        </p:txBody>
      </p:sp>
      <p:graphicFrame>
        <p:nvGraphicFramePr>
          <p:cNvPr id="8" name="Table 7"/>
          <p:cNvGraphicFramePr>
            <a:graphicFrameLocks noGrp="1"/>
          </p:cNvGraphicFramePr>
          <p:nvPr/>
        </p:nvGraphicFramePr>
        <p:xfrm>
          <a:off x="502920" y="2747772"/>
          <a:ext cx="11183112" cy="2670048"/>
        </p:xfrm>
        <a:graphic>
          <a:graphicData uri="http://schemas.openxmlformats.org/drawingml/2006/table">
            <a:tbl>
              <a:tblPr firstRow="1" bandRow="1">
                <a:tableStyleId>{5C22544A-7EE6-4342-B048-85BDC9FD1C3A}</a:tableStyleId>
              </a:tblPr>
              <a:tblGrid>
                <a:gridCol w="5989320"/>
                <a:gridCol w="1298448"/>
                <a:gridCol w="1298448"/>
                <a:gridCol w="1298448"/>
                <a:gridCol w="1298448"/>
              </a:tblGrid>
              <a:tr h="384048">
                <a:tc>
                  <a:txBody>
                    <a:bodyPr/>
                    <a:lstStyle/>
                    <a:p>
                      <a:pPr algn="l"/>
                      <a:r>
                        <a:rPr sz="1200" b="1">
                          <a:solidFill>
                            <a:srgbClr val="FFFFFF"/>
                          </a:solidFill>
                          <a:latin typeface="Hiragino Kaku Gothic ProN"/>
                        </a:rPr>
                        <a:t>機能</a:t>
                      </a:r>
                    </a:p>
                  </a:txBody>
                  <a:tcPr anchor="ctr" marL="101600" marT="25400" marB="25400">
                    <a:solidFill>
                      <a:srgbClr val="1E4B3D"/>
                    </a:solidFill>
                  </a:tcPr>
                </a:tc>
                <a:tc>
                  <a:txBody>
                    <a:bodyPr/>
                    <a:lstStyle/>
                    <a:p>
                      <a:pPr algn="ctr"/>
                      <a:r>
                        <a:rPr sz="1200" b="1">
                          <a:solidFill>
                            <a:srgbClr val="FFFFFF"/>
                          </a:solidFill>
                          <a:latin typeface="Hiragino Kaku Gothic ProN"/>
                        </a:rPr>
                        <a:t>ライト</a:t>
                      </a:r>
                    </a:p>
                  </a:txBody>
                  <a:tcPr anchor="ctr" marL="101600" marT="25400" marB="25400">
                    <a:solidFill>
                      <a:srgbClr val="1E4B3D"/>
                    </a:solidFill>
                  </a:tcPr>
                </a:tc>
                <a:tc>
                  <a:txBody>
                    <a:bodyPr/>
                    <a:lstStyle/>
                    <a:p>
                      <a:pPr algn="ctr"/>
                      <a:r>
                        <a:rPr sz="1200" b="1">
                          <a:solidFill>
                            <a:srgbClr val="FFFFFF"/>
                          </a:solidFill>
                          <a:latin typeface="Hiragino Kaku Gothic ProN"/>
                        </a:rPr>
                        <a:t>スタンダード</a:t>
                      </a:r>
                    </a:p>
                  </a:txBody>
                  <a:tcPr anchor="ctr" marL="101600" marT="25400" marB="25400">
                    <a:solidFill>
                      <a:srgbClr val="1E4B3D"/>
                    </a:solidFill>
                  </a:tcPr>
                </a:tc>
                <a:tc>
                  <a:txBody>
                    <a:bodyPr/>
                    <a:lstStyle/>
                    <a:p>
                      <a:pPr algn="ctr"/>
                      <a:r>
                        <a:rPr sz="1200" b="1">
                          <a:solidFill>
                            <a:srgbClr val="FFFFFF"/>
                          </a:solidFill>
                          <a:latin typeface="Hiragino Kaku Gothic ProN"/>
                        </a:rPr>
                        <a:t>プレミアム</a:t>
                      </a:r>
                    </a:p>
                  </a:txBody>
                  <a:tcPr anchor="ctr" marL="101600" marT="25400" marB="25400">
                    <a:solidFill>
                      <a:srgbClr val="1E4B3D"/>
                    </a:solidFill>
                  </a:tcPr>
                </a:tc>
                <a:tc>
                  <a:txBody>
                    <a:bodyPr/>
                    <a:lstStyle/>
                    <a:p>
                      <a:pPr algn="ctr"/>
                      <a:r>
                        <a:rPr sz="1200" b="1">
                          <a:solidFill>
                            <a:srgbClr val="FFFFFF"/>
                          </a:solidFill>
                          <a:latin typeface="Hiragino Kaku Gothic ProN"/>
                        </a:rPr>
                        <a:t>カスタム</a:t>
                      </a:r>
                    </a:p>
                  </a:txBody>
                  <a:tcPr anchor="ctr" marL="101600" marT="25400" marB="25400">
                    <a:solidFill>
                      <a:srgbClr val="1E4B3D"/>
                    </a:solidFill>
                  </a:tcPr>
                </a:tc>
              </a:tr>
              <a:tr h="1143000">
                <a:tc>
                  <a:txBody>
                    <a:bodyPr wrap="square" lIns="101600" tIns="38100" bIns="38100"/>
                    <a:lstStyle/>
                    <a:p>
                      <a:pPr algn="l"/>
                      <a:r>
                        <a:rPr sz="1150" b="0">
                          <a:solidFill>
                            <a:srgbClr val="23201A"/>
                          </a:solidFill>
                          <a:latin typeface="Hiragino Kaku Gothic ProN"/>
                        </a:rPr>
                        <a:t>月次レポート自動作成・配信</a:t>
                      </a:r>
                    </a:p>
                    <a:p>
                      <a:pPr algn="l"/>
                      <a:r>
                        <a:rPr sz="830" i="1">
                          <a:solidFill>
                            <a:srgbClr val="9C9380"/>
                          </a:solidFill>
                          <a:latin typeface="Hiragino Kaku Gothic ProN"/>
                        </a:rPr>
                        <a:t>サイト訪問数・予約件数・問い合わせ件数・口コミ返信数など</a:t>
                      </a:r>
                    </a:p>
                  </a:txBody>
                  <a:tcPr anchor="ctr">
                    <a:solidFill>
                      <a:srgbClr val="FFFFFF"/>
                    </a:solidFill>
                  </a:tcPr>
                </a:tc>
                <a:tc>
                  <a:txBody>
                    <a:bodyPr/>
                    <a:lstStyle/>
                    <a:p>
                      <a:pPr algn="ctr"/>
                      <a:r>
                        <a:rPr sz="1250" b="1">
                          <a:solidFill>
                            <a:srgbClr val="9C9380"/>
                          </a:solidFill>
                          <a:latin typeface="Hiragino Kaku Gothic ProN"/>
                        </a:rPr>
                        <a:t>×</a:t>
                      </a:r>
                    </a:p>
                  </a:txBody>
                  <a:tcPr anchor="ctr">
                    <a:solidFill>
                      <a:srgbClr val="FFFFFF"/>
                    </a:solidFill>
                  </a:tcPr>
                </a:tc>
                <a:tc>
                  <a:txBody>
                    <a:bodyPr/>
                    <a:lstStyle/>
                    <a:p>
                      <a:pPr algn="ctr"/>
                      <a:r>
                        <a:rPr sz="1250" b="1">
                          <a:solidFill>
                            <a:srgbClr val="1E4B3D"/>
                          </a:solidFill>
                          <a:latin typeface="Hiragino Kaku Gothic ProN"/>
                        </a:rPr>
                        <a:t>○</a:t>
                      </a:r>
                    </a:p>
                  </a:txBody>
                  <a:tcPr anchor="ctr">
                    <a:solidFill>
                      <a:srgbClr val="FFFFFF"/>
                    </a:solidFill>
                  </a:tcPr>
                </a:tc>
                <a:tc>
                  <a:txBody>
                    <a:bodyPr/>
                    <a:lstStyle/>
                    <a:p>
                      <a:pPr algn="ctr"/>
                      <a:r>
                        <a:rPr sz="1250" b="1">
                          <a:solidFill>
                            <a:srgbClr val="1E4B3D"/>
                          </a:solidFill>
                          <a:latin typeface="Hiragino Kaku Gothic ProN"/>
                        </a:rPr>
                        <a:t>○</a:t>
                      </a:r>
                    </a:p>
                  </a:txBody>
                  <a:tcPr anchor="ctr">
                    <a:solidFill>
                      <a:srgbClr val="FFFFFF"/>
                    </a:solidFill>
                  </a:tcPr>
                </a:tc>
                <a:tc>
                  <a:txBody>
                    <a:bodyPr/>
                    <a:lstStyle/>
                    <a:p>
                      <a:pPr algn="ctr"/>
                      <a:r>
                        <a:rPr sz="1250" b="1">
                          <a:solidFill>
                            <a:srgbClr val="A44823"/>
                          </a:solidFill>
                          <a:latin typeface="Hiragino Kaku Gothic ProN"/>
                        </a:rPr>
                        <a:t>△</a:t>
                      </a:r>
                    </a:p>
                  </a:txBody>
                  <a:tcPr anchor="ctr">
                    <a:solidFill>
                      <a:srgbClr val="FFFFFF"/>
                    </a:solidFill>
                  </a:tcPr>
                </a:tc>
              </a:tr>
              <a:tr h="1143000">
                <a:tc>
                  <a:txBody>
                    <a:bodyPr wrap="square" lIns="101600" tIns="38100" bIns="38100"/>
                    <a:lstStyle/>
                    <a:p>
                      <a:pPr algn="l"/>
                      <a:r>
                        <a:rPr sz="1150" b="0">
                          <a:solidFill>
                            <a:srgbClr val="23201A"/>
                          </a:solidFill>
                          <a:latin typeface="Hiragino Kaku Gothic ProN"/>
                        </a:rPr>
                        <a:t>AIによる来月の改善提案（レポートに同梱）</a:t>
                      </a:r>
                    </a:p>
                    <a:p>
                      <a:pPr algn="l"/>
                      <a:r>
                        <a:rPr sz="830" i="1">
                          <a:solidFill>
                            <a:srgbClr val="9C9380"/>
                          </a:solidFill>
                          <a:latin typeface="Hiragino Kaku Gothic ProN"/>
                        </a:rPr>
                        <a:t>月次レポート自体はスタンダード以上。AI改善提案はプレミアム以上の機能</a:t>
                      </a:r>
                    </a:p>
                  </a:txBody>
                  <a:tcPr anchor="ctr">
                    <a:solidFill>
                      <a:srgbClr val="FBF6EA"/>
                    </a:solidFill>
                  </a:tcPr>
                </a:tc>
                <a:tc>
                  <a:txBody>
                    <a:bodyPr/>
                    <a:lstStyle/>
                    <a:p>
                      <a:pPr algn="ctr"/>
                      <a:r>
                        <a:rPr sz="1250" b="1">
                          <a:solidFill>
                            <a:srgbClr val="9C9380"/>
                          </a:solidFill>
                          <a:latin typeface="Hiragino Kaku Gothic ProN"/>
                        </a:rPr>
                        <a:t>×</a:t>
                      </a:r>
                    </a:p>
                  </a:txBody>
                  <a:tcPr anchor="ctr">
                    <a:solidFill>
                      <a:srgbClr val="FBF6EA"/>
                    </a:solidFill>
                  </a:tcPr>
                </a:tc>
                <a:tc>
                  <a:txBody>
                    <a:bodyPr/>
                    <a:lstStyle/>
                    <a:p>
                      <a:pPr algn="ctr"/>
                      <a:r>
                        <a:rPr sz="1250" b="1">
                          <a:solidFill>
                            <a:srgbClr val="9C9380"/>
                          </a:solidFill>
                          <a:latin typeface="Hiragino Kaku Gothic ProN"/>
                        </a:rPr>
                        <a:t>×</a:t>
                      </a:r>
                    </a:p>
                  </a:txBody>
                  <a:tcPr anchor="ctr">
                    <a:solidFill>
                      <a:srgbClr val="FBF6EA"/>
                    </a:solidFill>
                  </a:tcPr>
                </a:tc>
                <a:tc>
                  <a:txBody>
                    <a:bodyPr/>
                    <a:lstStyle/>
                    <a:p>
                      <a:pPr algn="ctr"/>
                      <a:r>
                        <a:rPr sz="1250" b="1">
                          <a:solidFill>
                            <a:srgbClr val="1E4B3D"/>
                          </a:solidFill>
                          <a:latin typeface="Hiragino Kaku Gothic ProN"/>
                        </a:rPr>
                        <a:t>○</a:t>
                      </a:r>
                    </a:p>
                  </a:txBody>
                  <a:tcPr anchor="ctr">
                    <a:solidFill>
                      <a:srgbClr val="FBF6EA"/>
                    </a:solidFill>
                  </a:tcPr>
                </a:tc>
                <a:tc>
                  <a:txBody>
                    <a:bodyPr/>
                    <a:lstStyle/>
                    <a:p>
                      <a:pPr algn="ctr"/>
                      <a:r>
                        <a:rPr sz="1250" b="1">
                          <a:solidFill>
                            <a:srgbClr val="A44823"/>
                          </a:solidFill>
                          <a:latin typeface="Hiragino Kaku Gothic ProN"/>
                        </a:rPr>
                        <a:t>△</a:t>
                      </a:r>
                    </a:p>
                  </a:txBody>
                  <a:tcPr anchor="ctr">
                    <a:solidFill>
                      <a:srgbClr val="FBF6EA"/>
                    </a:solidFill>
                  </a:tcPr>
                </a:tc>
              </a:tr>
            </a:tbl>
          </a:graphicData>
        </a:graphic>
      </p:graphicFrame>
      <p:sp>
        <p:nvSpPr>
          <p:cNvPr id="9" name="TextBox 8"/>
          <p:cNvSpPr txBox="1"/>
          <p:nvPr/>
        </p:nvSpPr>
        <p:spPr>
          <a:xfrm>
            <a:off x="502920" y="6519672"/>
            <a:ext cx="5486400" cy="274320"/>
          </a:xfrm>
          <a:prstGeom prst="rect">
            <a:avLst/>
          </a:prstGeom>
          <a:noFill/>
        </p:spPr>
        <p:txBody>
          <a:bodyPr wrap="square" anchor="t" lIns="0" rIns="0" tIns="0" bIns="0">
            <a:spAutoFit/>
          </a:bodyPr>
          <a:lstStyle/>
          <a:p>
            <a:pPr algn="l">
              <a:lnSpc>
                <a:spcPct val="115000"/>
              </a:lnSpc>
            </a:pPr>
            <a:r>
              <a:rPr sz="900" b="0" i="0">
                <a:solidFill>
                  <a:srgbClr val="9C9380"/>
                </a:solidFill>
                <a:latin typeface="Hiragino Kaku Gothic ProN"/>
              </a:rPr>
              <a:t>Musubi プラン別機能ガイド</a:t>
            </a:r>
          </a:p>
        </p:txBody>
      </p:sp>
      <p:sp>
        <p:nvSpPr>
          <p:cNvPr id="10" name="TextBox 9"/>
          <p:cNvSpPr txBox="1"/>
          <p:nvPr/>
        </p:nvSpPr>
        <p:spPr>
          <a:xfrm>
            <a:off x="10881360" y="6519672"/>
            <a:ext cx="822960" cy="274320"/>
          </a:xfrm>
          <a:prstGeom prst="rect">
            <a:avLst/>
          </a:prstGeom>
          <a:noFill/>
        </p:spPr>
        <p:txBody>
          <a:bodyPr wrap="square" anchor="t" lIns="0" rIns="0" tIns="0" bIns="0">
            <a:spAutoFit/>
          </a:bodyPr>
          <a:lstStyle/>
          <a:p>
            <a:pPr algn="r">
              <a:lnSpc>
                <a:spcPct val="115000"/>
              </a:lnSpc>
            </a:pPr>
            <a:r>
              <a:rPr sz="900" b="0" i="0">
                <a:solidFill>
                  <a:srgbClr val="9C9380"/>
                </a:solidFill>
                <a:latin typeface="Hiragino Kaku Gothic ProN"/>
              </a:rPr>
              <a:t>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8016"/>
          </a:xfrm>
          <a:prstGeom prst="rect">
            <a:avLst/>
          </a:prstGeom>
          <a:solidFill>
            <a:srgbClr val="1E4B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310896"/>
            <a:ext cx="7315200" cy="292608"/>
          </a:xfrm>
          <a:prstGeom prst="rect">
            <a:avLst/>
          </a:prstGeom>
          <a:noFill/>
        </p:spPr>
        <p:txBody>
          <a:bodyPr wrap="square" anchor="t" lIns="0" rIns="0" tIns="0" bIns="0">
            <a:spAutoFit/>
          </a:bodyPr>
          <a:lstStyle/>
          <a:p>
            <a:pPr algn="l">
              <a:lnSpc>
                <a:spcPct val="115000"/>
              </a:lnSpc>
            </a:pPr>
            <a:r>
              <a:rPr sz="1200" b="1" i="0">
                <a:solidFill>
                  <a:srgbClr val="A44823"/>
                </a:solidFill>
                <a:latin typeface="Hiragino Kaku Gothic ProN"/>
              </a:rPr>
              <a:t>FEATURE MATRIX</a:t>
            </a:r>
          </a:p>
        </p:txBody>
      </p:sp>
      <p:sp>
        <p:nvSpPr>
          <p:cNvPr id="5" name="TextBox 4"/>
          <p:cNvSpPr txBox="1"/>
          <p:nvPr/>
        </p:nvSpPr>
        <p:spPr>
          <a:xfrm>
            <a:off x="502920" y="566928"/>
            <a:ext cx="10515600" cy="640080"/>
          </a:xfrm>
          <a:prstGeom prst="rect">
            <a:avLst/>
          </a:prstGeom>
          <a:noFill/>
        </p:spPr>
        <p:txBody>
          <a:bodyPr wrap="square" anchor="t" lIns="0" rIns="0" tIns="0" bIns="0">
            <a:spAutoFit/>
          </a:bodyPr>
          <a:lstStyle/>
          <a:p>
            <a:pPr algn="l">
              <a:lnSpc>
                <a:spcPct val="115000"/>
              </a:lnSpc>
            </a:pPr>
            <a:r>
              <a:rPr sz="2600" b="1" i="0">
                <a:solidFill>
                  <a:srgbClr val="12332A"/>
                </a:solidFill>
                <a:latin typeface="Hiragino Kaku Gothic ProN"/>
              </a:rPr>
              <a:t>機能マトリックス｜外国語ページ</a:t>
            </a:r>
          </a:p>
        </p:txBody>
      </p:sp>
      <p:sp>
        <p:nvSpPr>
          <p:cNvPr id="6" name="Rectangle 5"/>
          <p:cNvSpPr/>
          <p:nvPr/>
        </p:nvSpPr>
        <p:spPr>
          <a:xfrm>
            <a:off x="502920" y="1170432"/>
            <a:ext cx="1005840" cy="38100"/>
          </a:xfrm>
          <a:prstGeom prst="rect">
            <a:avLst/>
          </a:prstGeom>
          <a:solidFill>
            <a:srgbClr val="C15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1170432"/>
            <a:ext cx="10515600" cy="320040"/>
          </a:xfrm>
          <a:prstGeom prst="rect">
            <a:avLst/>
          </a:prstGeom>
          <a:noFill/>
        </p:spPr>
        <p:txBody>
          <a:bodyPr wrap="square" anchor="t" lIns="0" rIns="0" tIns="0" bIns="0">
            <a:spAutoFit/>
          </a:bodyPr>
          <a:lstStyle/>
          <a:p>
            <a:pPr algn="l">
              <a:lnSpc>
                <a:spcPct val="115000"/>
              </a:lnSpc>
            </a:pPr>
            <a:r>
              <a:rPr sz="1200" b="0" i="0">
                <a:solidFill>
                  <a:srgbClr val="6E6552"/>
                </a:solidFill>
                <a:latin typeface="Hiragino Kaku Gothic ProN"/>
              </a:rPr>
              <a:t>プレミアム・カスタムのみ（業種不問）</a:t>
            </a:r>
          </a:p>
        </p:txBody>
      </p:sp>
      <p:graphicFrame>
        <p:nvGraphicFramePr>
          <p:cNvPr id="8" name="Table 7"/>
          <p:cNvGraphicFramePr>
            <a:graphicFrameLocks noGrp="1"/>
          </p:cNvGraphicFramePr>
          <p:nvPr/>
        </p:nvGraphicFramePr>
        <p:xfrm>
          <a:off x="502920" y="2747772"/>
          <a:ext cx="11183112" cy="2670048"/>
        </p:xfrm>
        <a:graphic>
          <a:graphicData uri="http://schemas.openxmlformats.org/drawingml/2006/table">
            <a:tbl>
              <a:tblPr firstRow="1" bandRow="1">
                <a:tableStyleId>{5C22544A-7EE6-4342-B048-85BDC9FD1C3A}</a:tableStyleId>
              </a:tblPr>
              <a:tblGrid>
                <a:gridCol w="5989320"/>
                <a:gridCol w="1298448"/>
                <a:gridCol w="1298448"/>
                <a:gridCol w="1298448"/>
                <a:gridCol w="1298448"/>
              </a:tblGrid>
              <a:tr h="384048">
                <a:tc>
                  <a:txBody>
                    <a:bodyPr/>
                    <a:lstStyle/>
                    <a:p>
                      <a:pPr algn="l"/>
                      <a:r>
                        <a:rPr sz="1200" b="1">
                          <a:solidFill>
                            <a:srgbClr val="FFFFFF"/>
                          </a:solidFill>
                          <a:latin typeface="Hiragino Kaku Gothic ProN"/>
                        </a:rPr>
                        <a:t>機能</a:t>
                      </a:r>
                    </a:p>
                  </a:txBody>
                  <a:tcPr anchor="ctr" marL="101600" marT="25400" marB="25400">
                    <a:solidFill>
                      <a:srgbClr val="1E4B3D"/>
                    </a:solidFill>
                  </a:tcPr>
                </a:tc>
                <a:tc>
                  <a:txBody>
                    <a:bodyPr/>
                    <a:lstStyle/>
                    <a:p>
                      <a:pPr algn="ctr"/>
                      <a:r>
                        <a:rPr sz="1200" b="1">
                          <a:solidFill>
                            <a:srgbClr val="FFFFFF"/>
                          </a:solidFill>
                          <a:latin typeface="Hiragino Kaku Gothic ProN"/>
                        </a:rPr>
                        <a:t>ライト</a:t>
                      </a:r>
                    </a:p>
                  </a:txBody>
                  <a:tcPr anchor="ctr" marL="101600" marT="25400" marB="25400">
                    <a:solidFill>
                      <a:srgbClr val="1E4B3D"/>
                    </a:solidFill>
                  </a:tcPr>
                </a:tc>
                <a:tc>
                  <a:txBody>
                    <a:bodyPr/>
                    <a:lstStyle/>
                    <a:p>
                      <a:pPr algn="ctr"/>
                      <a:r>
                        <a:rPr sz="1200" b="1">
                          <a:solidFill>
                            <a:srgbClr val="FFFFFF"/>
                          </a:solidFill>
                          <a:latin typeface="Hiragino Kaku Gothic ProN"/>
                        </a:rPr>
                        <a:t>スタンダード</a:t>
                      </a:r>
                    </a:p>
                  </a:txBody>
                  <a:tcPr anchor="ctr" marL="101600" marT="25400" marB="25400">
                    <a:solidFill>
                      <a:srgbClr val="1E4B3D"/>
                    </a:solidFill>
                  </a:tcPr>
                </a:tc>
                <a:tc>
                  <a:txBody>
                    <a:bodyPr/>
                    <a:lstStyle/>
                    <a:p>
                      <a:pPr algn="ctr"/>
                      <a:r>
                        <a:rPr sz="1200" b="1">
                          <a:solidFill>
                            <a:srgbClr val="FFFFFF"/>
                          </a:solidFill>
                          <a:latin typeface="Hiragino Kaku Gothic ProN"/>
                        </a:rPr>
                        <a:t>プレミアム</a:t>
                      </a:r>
                    </a:p>
                  </a:txBody>
                  <a:tcPr anchor="ctr" marL="101600" marT="25400" marB="25400">
                    <a:solidFill>
                      <a:srgbClr val="1E4B3D"/>
                    </a:solidFill>
                  </a:tcPr>
                </a:tc>
                <a:tc>
                  <a:txBody>
                    <a:bodyPr/>
                    <a:lstStyle/>
                    <a:p>
                      <a:pPr algn="ctr"/>
                      <a:r>
                        <a:rPr sz="1200" b="1">
                          <a:solidFill>
                            <a:srgbClr val="FFFFFF"/>
                          </a:solidFill>
                          <a:latin typeface="Hiragino Kaku Gothic ProN"/>
                        </a:rPr>
                        <a:t>カスタム</a:t>
                      </a:r>
                    </a:p>
                  </a:txBody>
                  <a:tcPr anchor="ctr" marL="101600" marT="25400" marB="25400">
                    <a:solidFill>
                      <a:srgbClr val="1E4B3D"/>
                    </a:solidFill>
                  </a:tcPr>
                </a:tc>
              </a:tr>
              <a:tr h="1143000">
                <a:tc>
                  <a:txBody>
                    <a:bodyPr wrap="square" lIns="101600" tIns="38100" bIns="38100"/>
                    <a:lstStyle/>
                    <a:p>
                      <a:pPr algn="l"/>
                      <a:r>
                        <a:rPr sz="1150" b="0">
                          <a:solidFill>
                            <a:srgbClr val="23201A"/>
                          </a:solidFill>
                          <a:latin typeface="Hiragino Kaku Gothic ProN"/>
                        </a:rPr>
                        <a:t>外国語ページのAI自動生成（英語／簡体字中国語／繁体字中国語／韓国語）</a:t>
                      </a:r>
                    </a:p>
                    <a:p>
                      <a:pPr algn="l"/>
                      <a:r>
                        <a:rPr sz="830" i="1">
                          <a:solidFill>
                            <a:srgbClr val="9C9380"/>
                          </a:solidFill>
                          <a:latin typeface="Hiragino Kaku Gothic ProN"/>
                        </a:rPr>
                        <a:t>カスタムは選択制</a:t>
                      </a:r>
                    </a:p>
                  </a:txBody>
                  <a:tcPr anchor="ctr">
                    <a:solidFill>
                      <a:srgbClr val="FFFFFF"/>
                    </a:solidFill>
                  </a:tcPr>
                </a:tc>
                <a:tc>
                  <a:txBody>
                    <a:bodyPr/>
                    <a:lstStyle/>
                    <a:p>
                      <a:pPr algn="ctr"/>
                      <a:r>
                        <a:rPr sz="1250" b="1">
                          <a:solidFill>
                            <a:srgbClr val="9C9380"/>
                          </a:solidFill>
                          <a:latin typeface="Hiragino Kaku Gothic ProN"/>
                        </a:rPr>
                        <a:t>×</a:t>
                      </a:r>
                    </a:p>
                  </a:txBody>
                  <a:tcPr anchor="ctr">
                    <a:solidFill>
                      <a:srgbClr val="FFFFFF"/>
                    </a:solidFill>
                  </a:tcPr>
                </a:tc>
                <a:tc>
                  <a:txBody>
                    <a:bodyPr/>
                    <a:lstStyle/>
                    <a:p>
                      <a:pPr algn="ctr"/>
                      <a:r>
                        <a:rPr sz="1250" b="1">
                          <a:solidFill>
                            <a:srgbClr val="9C9380"/>
                          </a:solidFill>
                          <a:latin typeface="Hiragino Kaku Gothic ProN"/>
                        </a:rPr>
                        <a:t>×</a:t>
                      </a:r>
                    </a:p>
                  </a:txBody>
                  <a:tcPr anchor="ctr">
                    <a:solidFill>
                      <a:srgbClr val="FFFFFF"/>
                    </a:solidFill>
                  </a:tcPr>
                </a:tc>
                <a:tc>
                  <a:txBody>
                    <a:bodyPr/>
                    <a:lstStyle/>
                    <a:p>
                      <a:pPr algn="ctr"/>
                      <a:r>
                        <a:rPr sz="1250" b="1">
                          <a:solidFill>
                            <a:srgbClr val="1E4B3D"/>
                          </a:solidFill>
                          <a:latin typeface="Hiragino Kaku Gothic ProN"/>
                        </a:rPr>
                        <a:t>○</a:t>
                      </a:r>
                    </a:p>
                  </a:txBody>
                  <a:tcPr anchor="ctr">
                    <a:solidFill>
                      <a:srgbClr val="FFFFFF"/>
                    </a:solidFill>
                  </a:tcPr>
                </a:tc>
                <a:tc>
                  <a:txBody>
                    <a:bodyPr/>
                    <a:lstStyle/>
                    <a:p>
                      <a:pPr algn="ctr"/>
                      <a:r>
                        <a:rPr sz="1250" b="1">
                          <a:solidFill>
                            <a:srgbClr val="A44823"/>
                          </a:solidFill>
                          <a:latin typeface="Hiragino Kaku Gothic ProN"/>
                        </a:rPr>
                        <a:t>△</a:t>
                      </a:r>
                    </a:p>
                  </a:txBody>
                  <a:tcPr anchor="ctr">
                    <a:solidFill>
                      <a:srgbClr val="FFFFFF"/>
                    </a:solidFill>
                  </a:tcPr>
                </a:tc>
              </a:tr>
              <a:tr h="1143000">
                <a:tc>
                  <a:txBody>
                    <a:bodyPr wrap="square" lIns="101600" tIns="38100" bIns="38100"/>
                    <a:lstStyle/>
                    <a:p>
                      <a:pPr algn="l"/>
                      <a:r>
                        <a:rPr sz="1150" b="0">
                          <a:solidFill>
                            <a:srgbClr val="23201A"/>
                          </a:solidFill>
                          <a:latin typeface="Hiragino Kaku Gothic ProN"/>
                        </a:rPr>
                        <a:t>外国語ページの顧客編集（生成後もクリック編集で調整可）</a:t>
                      </a:r>
                    </a:p>
                  </a:txBody>
                  <a:tcPr anchor="ctr">
                    <a:solidFill>
                      <a:srgbClr val="FBF6EA"/>
                    </a:solidFill>
                  </a:tcPr>
                </a:tc>
                <a:tc>
                  <a:txBody>
                    <a:bodyPr/>
                    <a:lstStyle/>
                    <a:p>
                      <a:pPr algn="ctr"/>
                      <a:r>
                        <a:rPr sz="1250" b="1">
                          <a:solidFill>
                            <a:srgbClr val="9C9380"/>
                          </a:solidFill>
                          <a:latin typeface="Hiragino Kaku Gothic ProN"/>
                        </a:rPr>
                        <a:t>×</a:t>
                      </a:r>
                    </a:p>
                  </a:txBody>
                  <a:tcPr anchor="ctr">
                    <a:solidFill>
                      <a:srgbClr val="FBF6EA"/>
                    </a:solidFill>
                  </a:tcPr>
                </a:tc>
                <a:tc>
                  <a:txBody>
                    <a:bodyPr/>
                    <a:lstStyle/>
                    <a:p>
                      <a:pPr algn="ctr"/>
                      <a:r>
                        <a:rPr sz="1250" b="1">
                          <a:solidFill>
                            <a:srgbClr val="9C9380"/>
                          </a:solidFill>
                          <a:latin typeface="Hiragino Kaku Gothic ProN"/>
                        </a:rPr>
                        <a:t>×</a:t>
                      </a:r>
                    </a:p>
                  </a:txBody>
                  <a:tcPr anchor="ctr">
                    <a:solidFill>
                      <a:srgbClr val="FBF6EA"/>
                    </a:solidFill>
                  </a:tcPr>
                </a:tc>
                <a:tc>
                  <a:txBody>
                    <a:bodyPr/>
                    <a:lstStyle/>
                    <a:p>
                      <a:pPr algn="ctr"/>
                      <a:r>
                        <a:rPr sz="1250" b="1">
                          <a:solidFill>
                            <a:srgbClr val="1E4B3D"/>
                          </a:solidFill>
                          <a:latin typeface="Hiragino Kaku Gothic ProN"/>
                        </a:rPr>
                        <a:t>○</a:t>
                      </a:r>
                    </a:p>
                  </a:txBody>
                  <a:tcPr anchor="ctr">
                    <a:solidFill>
                      <a:srgbClr val="FBF6EA"/>
                    </a:solidFill>
                  </a:tcPr>
                </a:tc>
                <a:tc>
                  <a:txBody>
                    <a:bodyPr/>
                    <a:lstStyle/>
                    <a:p>
                      <a:pPr algn="ctr"/>
                      <a:r>
                        <a:rPr sz="1250" b="1">
                          <a:solidFill>
                            <a:srgbClr val="A44823"/>
                          </a:solidFill>
                          <a:latin typeface="Hiragino Kaku Gothic ProN"/>
                        </a:rPr>
                        <a:t>△</a:t>
                      </a:r>
                    </a:p>
                  </a:txBody>
                  <a:tcPr anchor="ctr">
                    <a:solidFill>
                      <a:srgbClr val="FBF6EA"/>
                    </a:solidFill>
                  </a:tcPr>
                </a:tc>
              </a:tr>
            </a:tbl>
          </a:graphicData>
        </a:graphic>
      </p:graphicFrame>
      <p:sp>
        <p:nvSpPr>
          <p:cNvPr id="9" name="TextBox 8"/>
          <p:cNvSpPr txBox="1"/>
          <p:nvPr/>
        </p:nvSpPr>
        <p:spPr>
          <a:xfrm>
            <a:off x="502920" y="6519672"/>
            <a:ext cx="5486400" cy="274320"/>
          </a:xfrm>
          <a:prstGeom prst="rect">
            <a:avLst/>
          </a:prstGeom>
          <a:noFill/>
        </p:spPr>
        <p:txBody>
          <a:bodyPr wrap="square" anchor="t" lIns="0" rIns="0" tIns="0" bIns="0">
            <a:spAutoFit/>
          </a:bodyPr>
          <a:lstStyle/>
          <a:p>
            <a:pPr algn="l">
              <a:lnSpc>
                <a:spcPct val="115000"/>
              </a:lnSpc>
            </a:pPr>
            <a:r>
              <a:rPr sz="900" b="0" i="0">
                <a:solidFill>
                  <a:srgbClr val="9C9380"/>
                </a:solidFill>
                <a:latin typeface="Hiragino Kaku Gothic ProN"/>
              </a:rPr>
              <a:t>Musubi プラン別機能ガイド</a:t>
            </a:r>
          </a:p>
        </p:txBody>
      </p:sp>
      <p:sp>
        <p:nvSpPr>
          <p:cNvPr id="10" name="TextBox 9"/>
          <p:cNvSpPr txBox="1"/>
          <p:nvPr/>
        </p:nvSpPr>
        <p:spPr>
          <a:xfrm>
            <a:off x="10881360" y="6519672"/>
            <a:ext cx="822960" cy="274320"/>
          </a:xfrm>
          <a:prstGeom prst="rect">
            <a:avLst/>
          </a:prstGeom>
          <a:noFill/>
        </p:spPr>
        <p:txBody>
          <a:bodyPr wrap="square" anchor="t" lIns="0" rIns="0" tIns="0" bIns="0">
            <a:spAutoFit/>
          </a:bodyPr>
          <a:lstStyle/>
          <a:p>
            <a:pPr algn="r">
              <a:lnSpc>
                <a:spcPct val="115000"/>
              </a:lnSpc>
            </a:pPr>
            <a:r>
              <a:rPr sz="900" b="0" i="0">
                <a:solidFill>
                  <a:srgbClr val="9C9380"/>
                </a:solidFill>
                <a:latin typeface="Hiragino Kaku Gothic ProN"/>
              </a:rPr>
              <a:t>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